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60" r:id="rId3"/>
    <p:sldId id="259" r:id="rId4"/>
    <p:sldId id="308" r:id="rId5"/>
    <p:sldId id="261" r:id="rId6"/>
    <p:sldId id="315" r:id="rId7"/>
    <p:sldId id="309" r:id="rId8"/>
    <p:sldId id="310" r:id="rId9"/>
    <p:sldId id="311" r:id="rId10"/>
    <p:sldId id="312" r:id="rId11"/>
    <p:sldId id="313" r:id="rId12"/>
    <p:sldId id="314" r:id="rId13"/>
    <p:sldId id="317" r:id="rId14"/>
    <p:sldId id="318" r:id="rId15"/>
    <p:sldId id="263" r:id="rId16"/>
    <p:sldId id="319" r:id="rId17"/>
    <p:sldId id="320" r:id="rId18"/>
    <p:sldId id="266" r:id="rId19"/>
    <p:sldId id="321" r:id="rId20"/>
    <p:sldId id="322" r:id="rId21"/>
    <p:sldId id="268" r:id="rId22"/>
    <p:sldId id="279" r:id="rId23"/>
    <p:sldId id="287" r:id="rId24"/>
    <p:sldId id="324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66" userDrawn="1">
          <p15:clr>
            <a:srgbClr val="A4A3A4"/>
          </p15:clr>
        </p15:guide>
        <p15:guide id="4" orient="horz" pos="164" userDrawn="1">
          <p15:clr>
            <a:srgbClr val="A4A3A4"/>
          </p15:clr>
        </p15:guide>
        <p15:guide id="5" orient="horz" pos="4020" userDrawn="1">
          <p15:clr>
            <a:srgbClr val="A4A3A4"/>
          </p15:clr>
        </p15:guide>
        <p15:guide id="6" orient="horz" pos="754" userDrawn="1">
          <p15:clr>
            <a:srgbClr val="A4A3A4"/>
          </p15:clr>
        </p15:guide>
        <p15:guide id="7" pos="846" userDrawn="1">
          <p15:clr>
            <a:srgbClr val="A4A3A4"/>
          </p15:clr>
        </p15:guide>
        <p15:guide id="8" orient="horz" pos="105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o Jaehyuk" initials="HJ" lastIdx="2" clrIdx="0">
    <p:extLst>
      <p:ext uri="{19B8F6BF-5375-455C-9EA6-DF929625EA0E}">
        <p15:presenceInfo xmlns:p15="http://schemas.microsoft.com/office/powerpoint/2012/main" userId="1a49a96ffe8b0d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89858" autoAdjust="0"/>
  </p:normalViewPr>
  <p:slideViewPr>
    <p:cSldViewPr snapToGrid="0" showGuides="1">
      <p:cViewPr varScale="1">
        <p:scale>
          <a:sx n="102" d="100"/>
          <a:sy n="102" d="100"/>
        </p:scale>
        <p:origin x="2586" y="108"/>
      </p:cViewPr>
      <p:guideLst>
        <p:guide orient="horz" pos="2160"/>
        <p:guide pos="3840"/>
        <p:guide pos="166"/>
        <p:guide orient="horz" pos="164"/>
        <p:guide orient="horz" pos="4020"/>
        <p:guide orient="horz" pos="754"/>
        <p:guide pos="846"/>
        <p:guide orient="horz" pos="1053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hdphoto1.wdp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20.jpeg>
</file>

<file path=ppt/media/image21.jpeg>
</file>

<file path=ppt/media/image22.png>
</file>

<file path=ppt/media/image23.jpeg>
</file>

<file path=ppt/media/image24.png>
</file>

<file path=ppt/media/image25.jpeg>
</file>

<file path=ppt/media/image26.gif>
</file>

<file path=ppt/media/image27.gif>
</file>

<file path=ppt/media/image28.jpeg>
</file>

<file path=ppt/media/image29.jpeg>
</file>

<file path=ppt/media/image3.jpe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gif>
</file>

<file path=ppt/media/image5.png>
</file>

<file path=ppt/media/image50.png>
</file>

<file path=ppt/media/image51.png>
</file>

<file path=ppt/media/image52.jpeg>
</file>

<file path=ppt/media/image53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75C06D-F137-4F40-B09C-095618B20987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D028B-DB6C-4F78-A44E-FA71E2383E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086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D028B-DB6C-4F78-A44E-FA71E2383EE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743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의료영상 판독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D028B-DB6C-4F78-A44E-FA71E2383EE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602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개인 맞춤 금융스타일 대시보드</a:t>
            </a:r>
            <a:r>
              <a:rPr lang="en-US" altLang="ko-KR"/>
              <a:t>, </a:t>
            </a:r>
            <a:r>
              <a:rPr lang="ko-KR" altLang="en-US"/>
              <a:t>보험사기 탐지</a:t>
            </a:r>
            <a:r>
              <a:rPr lang="en-US" altLang="ko-KR"/>
              <a:t>, </a:t>
            </a:r>
            <a:r>
              <a:rPr lang="ko-KR" altLang="en-US"/>
              <a:t>연체 예측 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D028B-DB6C-4F78-A44E-FA71E2383EE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2404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선수 타율 예측</a:t>
            </a:r>
            <a:r>
              <a:rPr lang="en-US" altLang="ko-KR"/>
              <a:t>, </a:t>
            </a:r>
            <a:r>
              <a:rPr lang="ko-KR" altLang="en-US"/>
              <a:t>승패 예측</a:t>
            </a:r>
            <a:r>
              <a:rPr lang="en-US" altLang="ko-KR"/>
              <a:t>, </a:t>
            </a:r>
            <a:r>
              <a:rPr lang="ko-KR" altLang="en-US"/>
              <a:t>투구 예측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D028B-DB6C-4F78-A44E-FA71E2383EE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2103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유저 이탈</a:t>
            </a:r>
            <a:r>
              <a:rPr lang="en-US" altLang="ko-KR"/>
              <a:t>, </a:t>
            </a:r>
            <a:r>
              <a:rPr lang="ko-KR" altLang="en-US"/>
              <a:t>게임 봇 탐지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D028B-DB6C-4F78-A44E-FA71E2383EE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63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자율주행</a:t>
            </a:r>
            <a:r>
              <a:rPr lang="en-US" altLang="ko-KR"/>
              <a:t>, </a:t>
            </a:r>
            <a:r>
              <a:rPr lang="ko-KR" altLang="en-US"/>
              <a:t>버스 승차인원 예측</a:t>
            </a:r>
            <a:r>
              <a:rPr lang="en-US" altLang="ko-KR"/>
              <a:t>, </a:t>
            </a:r>
            <a:r>
              <a:rPr lang="ko-KR" altLang="en-US"/>
              <a:t>콜택시 배차 예측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D028B-DB6C-4F78-A44E-FA71E2383EE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941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개인 맞춤 금융스타일 대시보드</a:t>
            </a:r>
            <a:r>
              <a:rPr lang="en-US" altLang="ko-KR"/>
              <a:t>, </a:t>
            </a:r>
            <a:r>
              <a:rPr lang="ko-KR" altLang="en-US"/>
              <a:t>보험사기 탐지</a:t>
            </a:r>
            <a:r>
              <a:rPr lang="en-US" altLang="ko-KR"/>
              <a:t>, </a:t>
            </a:r>
            <a:r>
              <a:rPr lang="ko-KR" altLang="en-US"/>
              <a:t>연체 예측 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D028B-DB6C-4F78-A44E-FA71E2383EE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6256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개인 맞춤 금융스타일 대시보드</a:t>
            </a:r>
            <a:r>
              <a:rPr lang="en-US" altLang="ko-KR"/>
              <a:t>, </a:t>
            </a:r>
            <a:r>
              <a:rPr lang="ko-KR" altLang="en-US"/>
              <a:t>보험사기 탐지</a:t>
            </a:r>
            <a:r>
              <a:rPr lang="en-US" altLang="ko-KR"/>
              <a:t>, </a:t>
            </a:r>
            <a:r>
              <a:rPr lang="ko-KR" altLang="en-US"/>
              <a:t>연체 예측 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D028B-DB6C-4F78-A44E-FA71E2383EE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144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개인 맞춤 금융스타일 대시보드</a:t>
            </a:r>
            <a:r>
              <a:rPr lang="en-US" altLang="ko-KR"/>
              <a:t>, </a:t>
            </a:r>
            <a:r>
              <a:rPr lang="ko-KR" altLang="en-US"/>
              <a:t>보험사기 탐지</a:t>
            </a:r>
            <a:r>
              <a:rPr lang="en-US" altLang="ko-KR"/>
              <a:t>, </a:t>
            </a:r>
            <a:r>
              <a:rPr lang="ko-KR" altLang="en-US"/>
              <a:t>연체 예측 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D028B-DB6C-4F78-A44E-FA71E2383EE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05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6BB19-6B06-4A15-8E64-90D7951F46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D4078B-28EB-4656-927F-EDBA51F077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C83912-268B-4120-923C-3813AFF1B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22B771-6649-437D-B82D-1A6B8F958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2AAC05-F88D-48B5-9929-748D3E694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4790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2897EF-4579-4430-A3C2-1DAAF62C0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73DFB8-1848-4412-86FF-C00A4835F1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9660CC-4F4E-43B2-B31D-3BC775D08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4391D4-A0A1-4B74-B8D9-10E1BEF3D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454C4A-D7A8-45C9-8E2F-CF449F894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27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B343BD-097D-41AE-AEEB-F96C8CA0B9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25C4D5-2FB8-4014-A2EF-75DD711519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1EF6D1-5384-4199-899A-FEBEDA3EA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9CB64B-42F9-4A4B-B039-5F2420527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7E5FC9-CDCB-4A86-B0EC-63CA1023D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598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BF3104-5E1F-4522-9146-C6A17540F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3172D7-A725-42A6-BA2A-62A1FF437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06462E-F6C3-4D89-9764-636CCA82C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757A43-DEAC-4052-8D49-15C5A2765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2316AD-ADFA-4EB8-AF70-97455FB81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5520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DF2ED-92AE-4D08-9D87-A2B00DFDF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F2362D-DD57-4B61-A1E4-3B578AC44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A4FA53-79C6-4846-A497-24789136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F4E649-B98E-4617-A04E-413B1EFC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54379C-2018-4C88-99B3-086610180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091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6AEF91-C151-4E62-B157-5EFE8C106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695876-1595-449D-902F-624CA5F20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70E84D-E295-42AD-A9F0-AC9D7D2B4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A92E30-8970-4F3C-AAEA-D2F71DEFC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7F4A82-8A1B-4AAC-AD7E-59260E2B7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799938-02A8-441D-B332-8325CD476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816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D50A86-9A70-41CD-A7DC-B246222C1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3C04B9-D5FD-4613-A5B3-AD3076A886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60005B-F514-44AF-A4FC-9663C6ABBF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A2A00B-3267-4317-A31F-6810A74B51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048CC5-A210-498E-8F94-B1ABD4914D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ACC856D-3B66-4B14-93D5-7B241963F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C7424E6-820B-47D6-91E7-35D93EC84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741A014-F495-4867-A781-88B359394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55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56783-6731-4E76-8760-289E6E75E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75CBD0-8A52-48B5-8FB1-0263B1CB1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45BA8E-B9B5-435D-A9A8-AC0828513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538244-E972-4683-9177-13ABCA3CF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788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B62433E-5D2E-4B87-B0FE-DC91AE686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F6D24CB-0BED-4895-9268-812FCD97D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472893-F7DB-4888-8458-33372FCB6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296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8B3834-D78F-4F9E-98F4-E4FE52E2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EEDF6A-B152-4E52-B4C6-3A5808361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6039FE5-7C95-4B0C-A0AF-75C2603060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117FA0-9213-427C-8AD7-354AB350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B2C6CB-DF33-4470-A17C-47590CB9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7D4104-471E-4529-8A2C-FA6DFC138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096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797186-E31E-46B9-B623-D672060F0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ACE06BF-CDC9-4AFF-9871-B742366456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918574-817F-45E8-9D21-5E22AF228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214EDA-19C3-4444-BB69-E6DB1A855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2BBB40-D92D-4099-836C-A96E24FE2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7661B4-452C-4E4C-A315-C8C3B13C5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5565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D419CCD-329C-4482-B14A-7FB2281E8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38F56B-D072-4775-B73E-89F8FCB1D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F8DEE-1E90-44B1-AA93-23D74D40CF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02D6B-9B45-4747-95F5-AB544582750A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BC6D2C-36F4-47C7-8B07-59C7CC6214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4C9EA9-DDCC-41E4-AB1F-E6E05A34CA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C4F0DC-B7F2-43CB-BA34-580170F9B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4611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4.jpeg"/><Relationship Id="rId4" Type="http://schemas.openxmlformats.org/officeDocument/2006/relationships/image" Target="../media/image6.png"/><Relationship Id="rId9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5.png"/><Relationship Id="rId4" Type="http://schemas.openxmlformats.org/officeDocument/2006/relationships/image" Target="../media/image6.png"/><Relationship Id="rId9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www.laonpeople.com/index.php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6.png"/><Relationship Id="rId5" Type="http://schemas.openxmlformats.org/officeDocument/2006/relationships/image" Target="../media/image6.png"/><Relationship Id="rId10" Type="http://schemas.openxmlformats.org/officeDocument/2006/relationships/image" Target="../media/image10.jpeg"/><Relationship Id="rId4" Type="http://schemas.openxmlformats.org/officeDocument/2006/relationships/image" Target="../media/image5.png"/><Relationship Id="rId9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5.jpeg"/><Relationship Id="rId7" Type="http://schemas.openxmlformats.org/officeDocument/2006/relationships/image" Target="../media/image18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27.gif"/><Relationship Id="rId4" Type="http://schemas.openxmlformats.org/officeDocument/2006/relationships/image" Target="../media/image26.gif"/><Relationship Id="rId9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9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jpeg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31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jpeg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13" Type="http://schemas.openxmlformats.org/officeDocument/2006/relationships/image" Target="../media/image48.png"/><Relationship Id="rId18" Type="http://schemas.openxmlformats.org/officeDocument/2006/relationships/image" Target="../media/image53.jpeg"/><Relationship Id="rId3" Type="http://schemas.openxmlformats.org/officeDocument/2006/relationships/image" Target="../media/image38.png"/><Relationship Id="rId7" Type="http://schemas.openxmlformats.org/officeDocument/2006/relationships/image" Target="../media/image42.jpeg"/><Relationship Id="rId12" Type="http://schemas.openxmlformats.org/officeDocument/2006/relationships/image" Target="../media/image47.png"/><Relationship Id="rId17" Type="http://schemas.openxmlformats.org/officeDocument/2006/relationships/image" Target="../media/image52.jpeg"/><Relationship Id="rId2" Type="http://schemas.openxmlformats.org/officeDocument/2006/relationships/image" Target="../media/image37.png"/><Relationship Id="rId16" Type="http://schemas.openxmlformats.org/officeDocument/2006/relationships/image" Target="../media/image5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11" Type="http://schemas.openxmlformats.org/officeDocument/2006/relationships/image" Target="../media/image46.png"/><Relationship Id="rId5" Type="http://schemas.openxmlformats.org/officeDocument/2006/relationships/image" Target="../media/image40.png"/><Relationship Id="rId15" Type="http://schemas.openxmlformats.org/officeDocument/2006/relationships/image" Target="../media/image5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Relationship Id="rId14" Type="http://schemas.openxmlformats.org/officeDocument/2006/relationships/image" Target="../media/image49.gi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wogur379@gmail.com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DNA_homepage" TargetMode="External"/><Relationship Id="rId4" Type="http://schemas.openxmlformats.org/officeDocument/2006/relationships/hyperlink" Target="https://datanetworkanalysis.github.io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6.pn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0.jpeg"/><Relationship Id="rId5" Type="http://schemas.openxmlformats.org/officeDocument/2006/relationships/image" Target="../media/image5.png"/><Relationship Id="rId10" Type="http://schemas.microsoft.com/office/2007/relationships/hdphoto" Target="../media/hdphoto1.wdp"/><Relationship Id="rId4" Type="http://schemas.openxmlformats.org/officeDocument/2006/relationships/hyperlink" Target="https://www.vuno.co/products" TargetMode="External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www.simplekpi.com/KPI-Dashboard-Examples/Financial-Dashboard-Example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jpeg"/><Relationship Id="rId5" Type="http://schemas.openxmlformats.org/officeDocument/2006/relationships/image" Target="../media/image6.png"/><Relationship Id="rId10" Type="http://schemas.openxmlformats.org/officeDocument/2006/relationships/image" Target="../media/image10.jpeg"/><Relationship Id="rId4" Type="http://schemas.openxmlformats.org/officeDocument/2006/relationships/image" Target="../media/image5.png"/><Relationship Id="rId9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3.jpeg"/><Relationship Id="rId4" Type="http://schemas.openxmlformats.org/officeDocument/2006/relationships/image" Target="../media/image6.png"/><Relationship Id="rId9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C91A90-5A9C-43C2-A569-E30B9EC2C991}"/>
              </a:ext>
            </a:extLst>
          </p:cNvPr>
          <p:cNvSpPr txBox="1"/>
          <p:nvPr/>
        </p:nvSpPr>
        <p:spPr>
          <a:xfrm>
            <a:off x="3695358" y="2551837"/>
            <a:ext cx="48013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/>
              <a:t>데이터과학부</a:t>
            </a:r>
            <a:endParaRPr lang="en-US" altLang="ko-KR" sz="60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C0E3CD-2BAE-4C3A-8D64-AD81610BD969}"/>
              </a:ext>
            </a:extLst>
          </p:cNvPr>
          <p:cNvSpPr txBox="1"/>
          <p:nvPr/>
        </p:nvSpPr>
        <p:spPr>
          <a:xfrm>
            <a:off x="10698447" y="6416843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/>
              <a:t>2019-12-15</a:t>
            </a:r>
            <a:endParaRPr lang="en-US" altLang="ko-KR" dirty="0"/>
          </a:p>
        </p:txBody>
      </p:sp>
      <p:pic>
        <p:nvPicPr>
          <p:cNvPr id="21506" name="Picture 2" descr="수원대학교에 대한 이미지 검색결과">
            <a:extLst>
              <a:ext uri="{FF2B5EF4-FFF2-40B4-BE49-F238E27FC236}">
                <a16:creationId xmlns:a16="http://schemas.microsoft.com/office/drawing/2014/main" id="{78BE392A-739C-436B-99E1-8829EBFAA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303" y="5949119"/>
            <a:ext cx="2325393" cy="811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CA454295-D6D9-4C96-BE6A-2F3721DFC02D}"/>
              </a:ext>
            </a:extLst>
          </p:cNvPr>
          <p:cNvGrpSpPr/>
          <p:nvPr/>
        </p:nvGrpSpPr>
        <p:grpSpPr>
          <a:xfrm>
            <a:off x="138747" y="5821300"/>
            <a:ext cx="4526243" cy="939285"/>
            <a:chOff x="138747" y="5452078"/>
            <a:chExt cx="6305462" cy="1308508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988628A-88ED-4E60-B171-0845374484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77" r="19577" b="33887"/>
            <a:stretch/>
          </p:blipFill>
          <p:spPr>
            <a:xfrm>
              <a:off x="138747" y="5452078"/>
              <a:ext cx="1204278" cy="1308508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E2290CE6-7900-4278-ACE9-76E575C36E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79" t="85458" r="15189" b="4540"/>
            <a:stretch/>
          </p:blipFill>
          <p:spPr>
            <a:xfrm>
              <a:off x="1451513" y="5860993"/>
              <a:ext cx="4992696" cy="74051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414EDB8-1497-43D3-848E-202F76BDC96E}"/>
              </a:ext>
            </a:extLst>
          </p:cNvPr>
          <p:cNvSpPr txBox="1"/>
          <p:nvPr/>
        </p:nvSpPr>
        <p:spPr>
          <a:xfrm>
            <a:off x="3760923" y="2230334"/>
            <a:ext cx="4608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2000"/>
              <a:t>경기과학멘토 진학진로멘토링</a:t>
            </a:r>
            <a:endParaRPr lang="en-US" altLang="ko-KR" sz="14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2B9A5B-0446-4CC5-8307-10D7BA3B5E2E}"/>
              </a:ext>
            </a:extLst>
          </p:cNvPr>
          <p:cNvSpPr/>
          <p:nvPr/>
        </p:nvSpPr>
        <p:spPr>
          <a:xfrm>
            <a:off x="3838384" y="3437838"/>
            <a:ext cx="451520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2800" b="1">
                <a:solidFill>
                  <a:schemeClr val="bg2">
                    <a:lumMod val="75000"/>
                  </a:schemeClr>
                </a:solidFill>
              </a:rPr>
              <a:t>Data Science</a:t>
            </a:r>
            <a:endParaRPr lang="en-US" altLang="ko-KR" sz="28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475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BDDCD73-3BE2-4D2E-85A5-A33693D6D3D6}"/>
              </a:ext>
            </a:extLst>
          </p:cNvPr>
          <p:cNvSpPr/>
          <p:nvPr/>
        </p:nvSpPr>
        <p:spPr>
          <a:xfrm>
            <a:off x="1362658" y="1215913"/>
            <a:ext cx="4233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산업에서의 데이터 과학 </a:t>
            </a:r>
            <a:r>
              <a:rPr lang="en-US" altLang="ko-KR" b="1"/>
              <a:t> -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게임</a:t>
            </a:r>
            <a:endParaRPr lang="ko-KR" altLang="en-US" b="1"/>
          </a:p>
        </p:txBody>
      </p:sp>
      <p:pic>
        <p:nvPicPr>
          <p:cNvPr id="12" name="Picture 2" descr="medical icon에 대한 이미지 검색결과">
            <a:extLst>
              <a:ext uri="{FF2B5EF4-FFF2-40B4-BE49-F238E27FC236}">
                <a16:creationId xmlns:a16="http://schemas.microsoft.com/office/drawing/2014/main" id="{B84D1606-C4EE-41B4-B771-D4F2F8C6A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25" y="1671638"/>
            <a:ext cx="769490" cy="773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financial icon에 대한 이미지 검색결과">
            <a:extLst>
              <a:ext uri="{FF2B5EF4-FFF2-40B4-BE49-F238E27FC236}">
                <a16:creationId xmlns:a16="http://schemas.microsoft.com/office/drawing/2014/main" id="{DB7A2D0D-BF28-43A3-B405-68F58B137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46" y="2385828"/>
            <a:ext cx="827844" cy="827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관련 이미지">
            <a:extLst>
              <a:ext uri="{FF2B5EF4-FFF2-40B4-BE49-F238E27FC236}">
                <a16:creationId xmlns:a16="http://schemas.microsoft.com/office/drawing/2014/main" id="{B26060A3-2CE9-4893-80DD-4B8444EAF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66" y="3304016"/>
            <a:ext cx="705500" cy="70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2" descr="game icon에 대한 이미지 검색결과">
            <a:extLst>
              <a:ext uri="{FF2B5EF4-FFF2-40B4-BE49-F238E27FC236}">
                <a16:creationId xmlns:a16="http://schemas.microsoft.com/office/drawing/2014/main" id="{22C174C2-B4FA-4B6A-8FBA-F392B006B0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18"/>
          <a:stretch/>
        </p:blipFill>
        <p:spPr bwMode="auto">
          <a:xfrm>
            <a:off x="238247" y="3997258"/>
            <a:ext cx="869138" cy="830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6" descr="mobility icon에 대한 이미지 검색결과">
            <a:extLst>
              <a:ext uri="{FF2B5EF4-FFF2-40B4-BE49-F238E27FC236}">
                <a16:creationId xmlns:a16="http://schemas.microsoft.com/office/drawing/2014/main" id="{D975933F-5CF0-42FD-9F4D-FD30BF98E1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2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1" y="4746479"/>
            <a:ext cx="1296124" cy="71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30" descr="관련 이미지">
            <a:extLst>
              <a:ext uri="{FF2B5EF4-FFF2-40B4-BE49-F238E27FC236}">
                <a16:creationId xmlns:a16="http://schemas.microsoft.com/office/drawing/2014/main" id="{26A06A1D-9E92-4D81-B30D-ABB98514B9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218"/>
          <a:stretch/>
        </p:blipFill>
        <p:spPr bwMode="auto">
          <a:xfrm>
            <a:off x="283946" y="5627820"/>
            <a:ext cx="788538" cy="75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리니지에 대한 이미지 검색결과">
            <a:extLst>
              <a:ext uri="{FF2B5EF4-FFF2-40B4-BE49-F238E27FC236}">
                <a16:creationId xmlns:a16="http://schemas.microsoft.com/office/drawing/2014/main" id="{EED1D130-F4F7-4AB4-8A0A-04845C28D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722" y="1854583"/>
            <a:ext cx="6874481" cy="4309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0978FF5-132C-4220-B598-F53433D8C144}"/>
              </a:ext>
            </a:extLst>
          </p:cNvPr>
          <p:cNvSpPr txBox="1"/>
          <p:nvPr/>
        </p:nvSpPr>
        <p:spPr>
          <a:xfrm>
            <a:off x="1751308" y="2231756"/>
            <a:ext cx="2483372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유저 이탈 예측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게임 봇 탐지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욕설 탐지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유저 네트워크 분석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41121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BDDCD73-3BE2-4D2E-85A5-A33693D6D3D6}"/>
              </a:ext>
            </a:extLst>
          </p:cNvPr>
          <p:cNvSpPr/>
          <p:nvPr/>
        </p:nvSpPr>
        <p:spPr>
          <a:xfrm>
            <a:off x="1362658" y="1215913"/>
            <a:ext cx="46955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산업에서의 데이터 과학 </a:t>
            </a:r>
            <a:r>
              <a:rPr lang="en-US" altLang="ko-KR" b="1"/>
              <a:t> -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모빌리티</a:t>
            </a:r>
            <a:endParaRPr lang="ko-KR" altLang="en-US" b="1"/>
          </a:p>
        </p:txBody>
      </p:sp>
      <p:pic>
        <p:nvPicPr>
          <p:cNvPr id="10" name="Picture 2" descr="medical icon에 대한 이미지 검색결과">
            <a:extLst>
              <a:ext uri="{FF2B5EF4-FFF2-40B4-BE49-F238E27FC236}">
                <a16:creationId xmlns:a16="http://schemas.microsoft.com/office/drawing/2014/main" id="{B2825044-33EF-4CC5-8484-5CBA52FF6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25" y="1671638"/>
            <a:ext cx="769490" cy="773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financial icon에 대한 이미지 검색결과">
            <a:extLst>
              <a:ext uri="{FF2B5EF4-FFF2-40B4-BE49-F238E27FC236}">
                <a16:creationId xmlns:a16="http://schemas.microsoft.com/office/drawing/2014/main" id="{F0B10868-2900-425A-9384-F0485A11E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46" y="2385828"/>
            <a:ext cx="827844" cy="827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4" descr="관련 이미지">
            <a:extLst>
              <a:ext uri="{FF2B5EF4-FFF2-40B4-BE49-F238E27FC236}">
                <a16:creationId xmlns:a16="http://schemas.microsoft.com/office/drawing/2014/main" id="{49CC9782-88FA-44DF-899B-1B2994010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66" y="3304016"/>
            <a:ext cx="705500" cy="70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2" descr="game icon에 대한 이미지 검색결과">
            <a:extLst>
              <a:ext uri="{FF2B5EF4-FFF2-40B4-BE49-F238E27FC236}">
                <a16:creationId xmlns:a16="http://schemas.microsoft.com/office/drawing/2014/main" id="{0F0BC65A-4409-41B8-B3C2-7225A05D43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18"/>
          <a:stretch/>
        </p:blipFill>
        <p:spPr bwMode="auto">
          <a:xfrm>
            <a:off x="238247" y="3997258"/>
            <a:ext cx="869138" cy="830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6" descr="mobility icon에 대한 이미지 검색결과">
            <a:extLst>
              <a:ext uri="{FF2B5EF4-FFF2-40B4-BE49-F238E27FC236}">
                <a16:creationId xmlns:a16="http://schemas.microsoft.com/office/drawing/2014/main" id="{28EEED81-4470-434E-B181-36BAEA7A8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1" y="4746479"/>
            <a:ext cx="1296124" cy="71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0" descr="관련 이미지">
            <a:extLst>
              <a:ext uri="{FF2B5EF4-FFF2-40B4-BE49-F238E27FC236}">
                <a16:creationId xmlns:a16="http://schemas.microsoft.com/office/drawing/2014/main" id="{2E6DD895-61E9-4E7A-AA86-BF877CE10F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218"/>
          <a:stretch/>
        </p:blipFill>
        <p:spPr bwMode="auto">
          <a:xfrm>
            <a:off x="283946" y="5627820"/>
            <a:ext cx="788538" cy="75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자율주행에 대한 이미지 검색결과">
            <a:extLst>
              <a:ext uri="{FF2B5EF4-FFF2-40B4-BE49-F238E27FC236}">
                <a16:creationId xmlns:a16="http://schemas.microsoft.com/office/drawing/2014/main" id="{0BDE486F-0BAA-4708-BA0C-8CAD53616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722" y="1854583"/>
            <a:ext cx="6874481" cy="4309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F9ED60F-9B4B-4F26-AF36-22C8C38BBCCA}"/>
              </a:ext>
            </a:extLst>
          </p:cNvPr>
          <p:cNvSpPr txBox="1"/>
          <p:nvPr/>
        </p:nvSpPr>
        <p:spPr>
          <a:xfrm>
            <a:off x="1751308" y="2231756"/>
            <a:ext cx="2483372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자율주행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최적의 길 찾기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버스 승차인원 예측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콜택시 배차 예측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93775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BDDCD73-3BE2-4D2E-85A5-A33693D6D3D6}"/>
              </a:ext>
            </a:extLst>
          </p:cNvPr>
          <p:cNvSpPr/>
          <p:nvPr/>
        </p:nvSpPr>
        <p:spPr>
          <a:xfrm>
            <a:off x="1362658" y="1215913"/>
            <a:ext cx="4233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산업에서의 데이터 과학 </a:t>
            </a:r>
            <a:r>
              <a:rPr lang="en-US" altLang="ko-KR" b="1"/>
              <a:t> -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보안</a:t>
            </a:r>
            <a:endParaRPr lang="ko-KR" altLang="en-US" b="1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90B8CE3-2C2B-4040-BBC7-86FF7B510600}"/>
              </a:ext>
            </a:extLst>
          </p:cNvPr>
          <p:cNvSpPr/>
          <p:nvPr/>
        </p:nvSpPr>
        <p:spPr>
          <a:xfrm>
            <a:off x="8244444" y="6550223"/>
            <a:ext cx="39475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/>
              <a:t>Source: </a:t>
            </a:r>
            <a:r>
              <a:rPr lang="en-US" altLang="ko-KR" sz="1400">
                <a:hlinkClick r:id="rId3"/>
              </a:rPr>
              <a:t>http://www.laonpeople.com/index.php</a:t>
            </a:r>
            <a:endParaRPr lang="ko-KR" altLang="en-US" sz="1400"/>
          </a:p>
        </p:txBody>
      </p:sp>
      <p:pic>
        <p:nvPicPr>
          <p:cNvPr id="11" name="Picture 2" descr="medical icon에 대한 이미지 검색결과">
            <a:extLst>
              <a:ext uri="{FF2B5EF4-FFF2-40B4-BE49-F238E27FC236}">
                <a16:creationId xmlns:a16="http://schemas.microsoft.com/office/drawing/2014/main" id="{A9234DC9-2E3C-4C13-981C-0BBF20DD1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25" y="1671638"/>
            <a:ext cx="769490" cy="773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financial icon에 대한 이미지 검색결과">
            <a:extLst>
              <a:ext uri="{FF2B5EF4-FFF2-40B4-BE49-F238E27FC236}">
                <a16:creationId xmlns:a16="http://schemas.microsoft.com/office/drawing/2014/main" id="{2CBE0C57-078B-447D-AB91-63059EB42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46" y="2385828"/>
            <a:ext cx="827844" cy="827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4" descr="관련 이미지">
            <a:extLst>
              <a:ext uri="{FF2B5EF4-FFF2-40B4-BE49-F238E27FC236}">
                <a16:creationId xmlns:a16="http://schemas.microsoft.com/office/drawing/2014/main" id="{516B2E37-CB85-489B-B458-9E6298C0B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66" y="3304016"/>
            <a:ext cx="705500" cy="70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2" descr="game icon에 대한 이미지 검색결과">
            <a:extLst>
              <a:ext uri="{FF2B5EF4-FFF2-40B4-BE49-F238E27FC236}">
                <a16:creationId xmlns:a16="http://schemas.microsoft.com/office/drawing/2014/main" id="{2609AC8C-158F-415A-B8D7-C7B9317232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18"/>
          <a:stretch/>
        </p:blipFill>
        <p:spPr bwMode="auto">
          <a:xfrm>
            <a:off x="238247" y="3997258"/>
            <a:ext cx="869138" cy="830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6" descr="mobility icon에 대한 이미지 검색결과">
            <a:extLst>
              <a:ext uri="{FF2B5EF4-FFF2-40B4-BE49-F238E27FC236}">
                <a16:creationId xmlns:a16="http://schemas.microsoft.com/office/drawing/2014/main" id="{8C871715-B8F0-4F83-BF1F-50FDDAE1D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2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1" y="4746479"/>
            <a:ext cx="1296124" cy="71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0" descr="관련 이미지">
            <a:extLst>
              <a:ext uri="{FF2B5EF4-FFF2-40B4-BE49-F238E27FC236}">
                <a16:creationId xmlns:a16="http://schemas.microsoft.com/office/drawing/2014/main" id="{206A8D3C-58B2-4345-B53B-66896240F3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218"/>
          <a:stretch/>
        </p:blipFill>
        <p:spPr bwMode="auto">
          <a:xfrm>
            <a:off x="283946" y="5627820"/>
            <a:ext cx="788538" cy="75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FAF8F3C-BD60-4142-BA5D-A8456AEB9A1D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12120"/>
          <a:stretch/>
        </p:blipFill>
        <p:spPr>
          <a:xfrm>
            <a:off x="5267722" y="1854583"/>
            <a:ext cx="6874481" cy="430986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E1807BF-11FF-4F76-AF6E-7856B971F120}"/>
              </a:ext>
            </a:extLst>
          </p:cNvPr>
          <p:cNvSpPr txBox="1"/>
          <p:nvPr/>
        </p:nvSpPr>
        <p:spPr>
          <a:xfrm>
            <a:off x="1751308" y="2231756"/>
            <a:ext cx="2795958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보안 검색대 물체 검출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신원 인식 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비정상 트래픽 탐지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악성</a:t>
            </a:r>
            <a:r>
              <a:rPr lang="en-US" altLang="ko-KR"/>
              <a:t>/</a:t>
            </a:r>
            <a:r>
              <a:rPr lang="ko-KR" altLang="en-US"/>
              <a:t>정상 파일 검사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41600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BDDCD73-3BE2-4D2E-85A5-A33693D6D3D6}"/>
              </a:ext>
            </a:extLst>
          </p:cNvPr>
          <p:cNvSpPr/>
          <p:nvPr/>
        </p:nvSpPr>
        <p:spPr>
          <a:xfrm>
            <a:off x="1362658" y="1215913"/>
            <a:ext cx="1420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분야</a:t>
            </a:r>
          </a:p>
        </p:txBody>
      </p:sp>
      <p:pic>
        <p:nvPicPr>
          <p:cNvPr id="9226" name="Picture 10" descr="관련 이미지">
            <a:extLst>
              <a:ext uri="{FF2B5EF4-FFF2-40B4-BE49-F238E27FC236}">
                <a16:creationId xmlns:a16="http://schemas.microsoft.com/office/drawing/2014/main" id="{F67F7DF5-60F9-4D7E-92C3-44E540106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093" y="3008609"/>
            <a:ext cx="1730868" cy="1730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8" name="Picture 12" descr="computer vision icon에 대한 이미지 검색결과">
            <a:extLst>
              <a:ext uri="{FF2B5EF4-FFF2-40B4-BE49-F238E27FC236}">
                <a16:creationId xmlns:a16="http://schemas.microsoft.com/office/drawing/2014/main" id="{487E5954-C216-415E-BC01-F0F83F8B06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64" t="25088" r="24706" b="26444"/>
          <a:stretch/>
        </p:blipFill>
        <p:spPr bwMode="auto">
          <a:xfrm>
            <a:off x="3796012" y="3008609"/>
            <a:ext cx="2160190" cy="2027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8" name="Picture 22" descr="natural language processing icon에 대한 이미지 검색결과">
            <a:extLst>
              <a:ext uri="{FF2B5EF4-FFF2-40B4-BE49-F238E27FC236}">
                <a16:creationId xmlns:a16="http://schemas.microsoft.com/office/drawing/2014/main" id="{3EE8C95C-54C2-438F-A6BD-5AD376788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6605" y="2964145"/>
            <a:ext cx="1961832" cy="1961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42" name="Picture 26" descr="관련 이미지">
            <a:extLst>
              <a:ext uri="{FF2B5EF4-FFF2-40B4-BE49-F238E27FC236}">
                <a16:creationId xmlns:a16="http://schemas.microsoft.com/office/drawing/2014/main" id="{5E83E61E-7909-4200-A0B8-AA33E3D91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9217668" y="2692435"/>
            <a:ext cx="2505252" cy="2505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A9019DD-E6EA-4928-B629-29FEBE7DBF07}"/>
              </a:ext>
            </a:extLst>
          </p:cNvPr>
          <p:cNvSpPr txBox="1"/>
          <p:nvPr/>
        </p:nvSpPr>
        <p:spPr>
          <a:xfrm>
            <a:off x="816440" y="2321649"/>
            <a:ext cx="2646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/>
              <a:t>추천시스템</a:t>
            </a:r>
            <a:endParaRPr lang="en-US" altLang="ko-KR" b="1"/>
          </a:p>
          <a:p>
            <a:pPr algn="ctr"/>
            <a:r>
              <a:rPr lang="en-US" altLang="ko-KR" b="1"/>
              <a:t>Recommendor System</a:t>
            </a:r>
            <a:endParaRPr lang="ko-KR" altLang="en-US" b="1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4B845F5-EFC2-4583-9CC4-534C6713885F}"/>
              </a:ext>
            </a:extLst>
          </p:cNvPr>
          <p:cNvSpPr txBox="1"/>
          <p:nvPr/>
        </p:nvSpPr>
        <p:spPr>
          <a:xfrm>
            <a:off x="3858553" y="2321648"/>
            <a:ext cx="20351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/>
              <a:t>컴퓨터영상</a:t>
            </a:r>
            <a:endParaRPr lang="en-US" altLang="ko-KR" b="1"/>
          </a:p>
          <a:p>
            <a:pPr algn="ctr"/>
            <a:r>
              <a:rPr lang="en-US" altLang="ko-KR" b="1"/>
              <a:t>Computer Vision</a:t>
            </a:r>
            <a:endParaRPr lang="ko-KR" altLang="en-US" b="1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9B9E0B-9DD9-4E24-9B55-C2FBB1728F56}"/>
              </a:ext>
            </a:extLst>
          </p:cNvPr>
          <p:cNvSpPr txBox="1"/>
          <p:nvPr/>
        </p:nvSpPr>
        <p:spPr>
          <a:xfrm>
            <a:off x="5981895" y="2321648"/>
            <a:ext cx="3062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/>
              <a:t>자연어처리</a:t>
            </a:r>
            <a:endParaRPr lang="en-US" altLang="ko-KR" b="1"/>
          </a:p>
          <a:p>
            <a:pPr algn="ctr"/>
            <a:r>
              <a:rPr lang="en-US" altLang="ko-KR" b="1"/>
              <a:t>Natural Language Process</a:t>
            </a:r>
            <a:endParaRPr lang="ko-KR" altLang="en-US" b="1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150B2CB-E642-478D-A24E-E5BA35DFC46F}"/>
              </a:ext>
            </a:extLst>
          </p:cNvPr>
          <p:cNvSpPr txBox="1"/>
          <p:nvPr/>
        </p:nvSpPr>
        <p:spPr>
          <a:xfrm>
            <a:off x="9056718" y="2321648"/>
            <a:ext cx="2822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/>
              <a:t>강화학습</a:t>
            </a:r>
            <a:endParaRPr lang="en-US" altLang="ko-KR" b="1"/>
          </a:p>
          <a:p>
            <a:pPr algn="ctr"/>
            <a:r>
              <a:rPr lang="en-US" altLang="ko-KR" b="1"/>
              <a:t>Reinforcement Learning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1637708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BDDCD73-3BE2-4D2E-85A5-A33693D6D3D6}"/>
              </a:ext>
            </a:extLst>
          </p:cNvPr>
          <p:cNvSpPr/>
          <p:nvPr/>
        </p:nvSpPr>
        <p:spPr>
          <a:xfrm>
            <a:off x="1362658" y="1215913"/>
            <a:ext cx="28344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분야 </a:t>
            </a:r>
            <a:r>
              <a:rPr lang="en-US" altLang="ko-KR" b="1"/>
              <a:t>-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추천시스템</a:t>
            </a:r>
            <a:endParaRPr lang="ko-KR" altLang="en-US" b="1"/>
          </a:p>
        </p:txBody>
      </p:sp>
      <p:pic>
        <p:nvPicPr>
          <p:cNvPr id="9226" name="Picture 10" descr="관련 이미지">
            <a:extLst>
              <a:ext uri="{FF2B5EF4-FFF2-40B4-BE49-F238E27FC236}">
                <a16:creationId xmlns:a16="http://schemas.microsoft.com/office/drawing/2014/main" id="{F67F7DF5-60F9-4D7E-92C3-44E540106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84" y="1853983"/>
            <a:ext cx="1001674" cy="1001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8" name="Picture 12" descr="computer vision icon에 대한 이미지 검색결과">
            <a:extLst>
              <a:ext uri="{FF2B5EF4-FFF2-40B4-BE49-F238E27FC236}">
                <a16:creationId xmlns:a16="http://schemas.microsoft.com/office/drawing/2014/main" id="{487E5954-C216-415E-BC01-F0F83F8B06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64" t="25088" r="24706" b="26444"/>
          <a:stretch/>
        </p:blipFill>
        <p:spPr bwMode="auto">
          <a:xfrm>
            <a:off x="202820" y="3015907"/>
            <a:ext cx="1264562" cy="118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8" name="Picture 22" descr="natural language processing icon에 대한 이미지 검색결과">
            <a:extLst>
              <a:ext uri="{FF2B5EF4-FFF2-40B4-BE49-F238E27FC236}">
                <a16:creationId xmlns:a16="http://schemas.microsoft.com/office/drawing/2014/main" id="{3EE8C95C-54C2-438F-A6BD-5AD376788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26" y="4270821"/>
            <a:ext cx="1167746" cy="1167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42" name="Picture 26" descr="관련 이미지">
            <a:extLst>
              <a:ext uri="{FF2B5EF4-FFF2-40B4-BE49-F238E27FC236}">
                <a16:creationId xmlns:a16="http://schemas.microsoft.com/office/drawing/2014/main" id="{5E83E61E-7909-4200-A0B8-AA33E3D91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33397" y="5402784"/>
            <a:ext cx="1256848" cy="1256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오늘도 알수없는 유튜브 알고리즘에 대한 이미지 검색결과">
            <a:extLst>
              <a:ext uri="{FF2B5EF4-FFF2-40B4-BE49-F238E27FC236}">
                <a16:creationId xmlns:a16="http://schemas.microsoft.com/office/drawing/2014/main" id="{DB2E78D4-3DC8-403B-A681-3B3C92910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72" b="13972"/>
          <a:stretch/>
        </p:blipFill>
        <p:spPr bwMode="auto">
          <a:xfrm>
            <a:off x="2014477" y="1955272"/>
            <a:ext cx="4572000" cy="247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8E4BDCC-C695-4917-8A9D-9B5ACDE796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39147" y="1671638"/>
            <a:ext cx="4274893" cy="4735400"/>
          </a:xfrm>
          <a:prstGeom prst="rect">
            <a:avLst/>
          </a:prstGeom>
        </p:spPr>
      </p:pic>
      <p:pic>
        <p:nvPicPr>
          <p:cNvPr id="10246" name="Picture 6" descr="유튜브 이제 자야겠다 댓글에 대한 이미지 검색결과">
            <a:extLst>
              <a:ext uri="{FF2B5EF4-FFF2-40B4-BE49-F238E27FC236}">
                <a16:creationId xmlns:a16="http://schemas.microsoft.com/office/drawing/2014/main" id="{0B380D2A-3767-4EBA-A217-430CEDFF0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9F9F9"/>
              </a:clrFrom>
              <a:clrTo>
                <a:srgbClr val="F9F9F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4477" y="4652754"/>
            <a:ext cx="5153025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7603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0F8CE5DF-8CB1-4CCA-BCE1-A42EA703D67A}"/>
              </a:ext>
            </a:extLst>
          </p:cNvPr>
          <p:cNvGrpSpPr/>
          <p:nvPr/>
        </p:nvGrpSpPr>
        <p:grpSpPr>
          <a:xfrm>
            <a:off x="1628366" y="2353736"/>
            <a:ext cx="10167657" cy="3049048"/>
            <a:chOff x="2249453" y="2037030"/>
            <a:chExt cx="9331745" cy="2798377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E2034ADB-4245-44D3-93C5-5454C261B1B4}"/>
                </a:ext>
              </a:extLst>
            </p:cNvPr>
            <p:cNvGrpSpPr/>
            <p:nvPr/>
          </p:nvGrpSpPr>
          <p:grpSpPr>
            <a:xfrm>
              <a:off x="2249453" y="2037030"/>
              <a:ext cx="3230845" cy="2798377"/>
              <a:chOff x="2249453" y="2037030"/>
              <a:chExt cx="3230845" cy="2798377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50728464-46E2-4880-BB73-5CA5F0BC8B56}"/>
                  </a:ext>
                </a:extLst>
              </p:cNvPr>
              <p:cNvSpPr/>
              <p:nvPr/>
            </p:nvSpPr>
            <p:spPr>
              <a:xfrm>
                <a:off x="2249453" y="2037030"/>
                <a:ext cx="3230845" cy="4643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2400" b="1" kern="0">
                    <a:latin typeface="Calibri" panose="020F0502020204030204"/>
                    <a:ea typeface="나눔바른고딕" panose="020B0603020101020101" pitchFamily="50" charset="-127"/>
                  </a:rPr>
                  <a:t>분류 </a:t>
                </a:r>
                <a:r>
                  <a:rPr lang="en-US" altLang="ko-KR" sz="2400" b="1" kern="0">
                    <a:latin typeface="Calibri" panose="020F0502020204030204"/>
                    <a:ea typeface="나눔바른고딕" panose="020B0603020101020101" pitchFamily="50" charset="-127"/>
                  </a:rPr>
                  <a:t>(</a:t>
                </a:r>
                <a:r>
                  <a:rPr kumimoji="0" lang="en-US" altLang="ko-KR" sz="2400" b="1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Calibri" panose="020F0502020204030204"/>
                    <a:ea typeface="나눔바른고딕" panose="020B0603020101020101" pitchFamily="50" charset="-127"/>
                  </a:rPr>
                  <a:t>Classification)</a:t>
                </a:r>
                <a:endParaRPr kumimoji="0" lang="en-US" altLang="ko-KR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나눔바른고딕" panose="020B0603020101020101" pitchFamily="50" charset="-127"/>
                </a:endParaRPr>
              </a:p>
            </p:txBody>
          </p: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66C7F4A3-AD39-4B06-AEA6-5E96779505CE}"/>
                  </a:ext>
                </a:extLst>
              </p:cNvPr>
              <p:cNvGrpSpPr/>
              <p:nvPr/>
            </p:nvGrpSpPr>
            <p:grpSpPr>
              <a:xfrm>
                <a:off x="2580597" y="2718041"/>
                <a:ext cx="2586910" cy="2117366"/>
                <a:chOff x="2580597" y="2718041"/>
                <a:chExt cx="2586910" cy="2117366"/>
              </a:xfrm>
            </p:grpSpPr>
            <p:pic>
              <p:nvPicPr>
                <p:cNvPr id="37" name="Picture 2" descr="image classification deep learningì ëí ì´ë¯¸ì§ ê²ìê²°ê³¼">
                  <a:extLst>
                    <a:ext uri="{FF2B5EF4-FFF2-40B4-BE49-F238E27FC236}">
                      <a16:creationId xmlns:a16="http://schemas.microsoft.com/office/drawing/2014/main" id="{B3DEEA09-5AB1-4634-8557-9A55EC1E9AC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62" t="14714" r="79208" b="59375"/>
                <a:stretch/>
              </p:blipFill>
              <p:spPr bwMode="auto">
                <a:xfrm>
                  <a:off x="2580597" y="2718041"/>
                  <a:ext cx="1533368" cy="103087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8" name="화살표: 오른쪽 37">
                  <a:extLst>
                    <a:ext uri="{FF2B5EF4-FFF2-40B4-BE49-F238E27FC236}">
                      <a16:creationId xmlns:a16="http://schemas.microsoft.com/office/drawing/2014/main" id="{2C2F2561-9452-409C-9024-66F1C2EC448A}"/>
                    </a:ext>
                  </a:extLst>
                </p:cNvPr>
                <p:cNvSpPr/>
                <p:nvPr/>
              </p:nvSpPr>
              <p:spPr>
                <a:xfrm>
                  <a:off x="4246818" y="3282409"/>
                  <a:ext cx="294521" cy="248876"/>
                </a:xfrm>
                <a:prstGeom prst="rightArrow">
                  <a:avLst/>
                </a:prstGeom>
                <a:solidFill>
                  <a:srgbClr val="99CB38"/>
                </a:solidFill>
                <a:ln w="12700" cap="flat" cmpd="sng" algn="ctr">
                  <a:solidFill>
                    <a:srgbClr val="99CB3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4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Calibri" panose="020F0502020204030204"/>
                    <a:ea typeface="나눔바른고딕" panose="020B0603020101020101" pitchFamily="50" charset="-127"/>
                    <a:cs typeface="+mn-cs"/>
                  </a:endParaRPr>
                </a:p>
              </p:txBody>
            </p:sp>
            <p:sp>
              <p:nvSpPr>
                <p:cNvPr id="39" name="화살표: 오른쪽 38">
                  <a:extLst>
                    <a:ext uri="{FF2B5EF4-FFF2-40B4-BE49-F238E27FC236}">
                      <a16:creationId xmlns:a16="http://schemas.microsoft.com/office/drawing/2014/main" id="{63EDA35D-EEF7-4C34-8BC2-E1B1F2B24022}"/>
                    </a:ext>
                  </a:extLst>
                </p:cNvPr>
                <p:cNvSpPr/>
                <p:nvPr/>
              </p:nvSpPr>
              <p:spPr>
                <a:xfrm>
                  <a:off x="4229175" y="4212178"/>
                  <a:ext cx="294521" cy="248876"/>
                </a:xfrm>
                <a:prstGeom prst="rightArrow">
                  <a:avLst/>
                </a:prstGeom>
                <a:solidFill>
                  <a:srgbClr val="99CB38"/>
                </a:solidFill>
                <a:ln w="12700" cap="flat" cmpd="sng" algn="ctr">
                  <a:solidFill>
                    <a:srgbClr val="99CB3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4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Calibri" panose="020F0502020204030204"/>
                    <a:ea typeface="나눔바른고딕" panose="020B0603020101020101" pitchFamily="50" charset="-127"/>
                    <a:cs typeface="+mn-cs"/>
                  </a:endParaRPr>
                </a:p>
              </p:txBody>
            </p:sp>
            <p:pic>
              <p:nvPicPr>
                <p:cNvPr id="40" name="Picture 6" descr="ê°ìì§ì ëí ì´ë¯¸ì§ ê²ìê²°ê³¼">
                  <a:extLst>
                    <a:ext uri="{FF2B5EF4-FFF2-40B4-BE49-F238E27FC236}">
                      <a16:creationId xmlns:a16="http://schemas.microsoft.com/office/drawing/2014/main" id="{3673AF72-CDEB-4107-8EE2-19C6296BA54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580597" y="3804533"/>
                  <a:ext cx="1531522" cy="10308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18D491C6-027A-4541-9469-43E9C6F4A386}"/>
                    </a:ext>
                  </a:extLst>
                </p:cNvPr>
                <p:cNvSpPr txBox="1"/>
                <p:nvPr/>
              </p:nvSpPr>
              <p:spPr>
                <a:xfrm>
                  <a:off x="4541339" y="3237570"/>
                  <a:ext cx="626168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600" b="0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Calibri" panose="020F0502020204030204"/>
                      <a:ea typeface="나눔바른고딕" panose="020B0603020101020101" pitchFamily="50" charset="-127"/>
                    </a:rPr>
                    <a:t>CAT</a:t>
                  </a:r>
                  <a:endParaRPr kumimoji="0" lang="ko-KR" altLang="en-US" sz="16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Calibri" panose="020F0502020204030204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1DD6AC4E-481B-492B-87A1-93FFF830B5E6}"/>
                    </a:ext>
                  </a:extLst>
                </p:cNvPr>
                <p:cNvSpPr txBox="1"/>
                <p:nvPr/>
              </p:nvSpPr>
              <p:spPr>
                <a:xfrm>
                  <a:off x="4541339" y="4167339"/>
                  <a:ext cx="626168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600" b="0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Calibri" panose="020F0502020204030204"/>
                      <a:ea typeface="나눔바른고딕" panose="020B0603020101020101" pitchFamily="50" charset="-127"/>
                    </a:rPr>
                    <a:t>DOG</a:t>
                  </a:r>
                  <a:endParaRPr kumimoji="0" lang="ko-KR" altLang="en-US" sz="16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Calibri" panose="020F0502020204030204"/>
                    <a:ea typeface="나눔바른고딕" panose="020B0603020101020101" pitchFamily="50" charset="-127"/>
                  </a:endParaRPr>
                </a:p>
              </p:txBody>
            </p:sp>
          </p:grpSp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7EF5B463-536E-42C9-8B9B-30912D096F2B}"/>
                </a:ext>
              </a:extLst>
            </p:cNvPr>
            <p:cNvGrpSpPr/>
            <p:nvPr/>
          </p:nvGrpSpPr>
          <p:grpSpPr>
            <a:xfrm>
              <a:off x="4752589" y="2050117"/>
              <a:ext cx="3847228" cy="2783730"/>
              <a:chOff x="4752589" y="2050117"/>
              <a:chExt cx="3847228" cy="2783730"/>
            </a:xfrm>
          </p:grpSpPr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9EB781FE-0CA7-4449-9F79-E109BFED6866}"/>
                  </a:ext>
                </a:extLst>
              </p:cNvPr>
              <p:cNvSpPr/>
              <p:nvPr/>
            </p:nvSpPr>
            <p:spPr>
              <a:xfrm>
                <a:off x="4752589" y="2050117"/>
                <a:ext cx="3847228" cy="4616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ko-KR" altLang="en-US" sz="2400" b="1">
                    <a:latin typeface="Calibri" panose="020F0502020204030204"/>
                    <a:ea typeface="나눔바른고딕" panose="020B0603020101020101" pitchFamily="50" charset="-127"/>
                  </a:rPr>
                  <a:t>검출 </a:t>
                </a:r>
                <a:r>
                  <a:rPr lang="en-US" altLang="ko-KR" sz="2400" b="1">
                    <a:latin typeface="Calibri" panose="020F0502020204030204"/>
                    <a:ea typeface="나눔바른고딕" panose="020B0603020101020101" pitchFamily="50" charset="-127"/>
                  </a:rPr>
                  <a:t>(Object Detection)</a:t>
                </a:r>
                <a:endParaRPr lang="en-US" altLang="ko-KR" dirty="0">
                  <a:latin typeface="Calibri" panose="020F0502020204030204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34" name="Picture 2" descr="object detectionì ëí ì´ë¯¸ì§ ê²ìê²°ê³¼">
                <a:extLst>
                  <a:ext uri="{FF2B5EF4-FFF2-40B4-BE49-F238E27FC236}">
                    <a16:creationId xmlns:a16="http://schemas.microsoft.com/office/drawing/2014/main" id="{704B92B3-7B1F-4433-AF8E-D7BDD2020BD9}"/>
                  </a:ext>
                </a:extLst>
              </p:cNvPr>
              <p:cNvPicPr>
                <a:picLocks noChangeAspect="1" noChangeArrowheads="1" noCrop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18062" y="2743201"/>
                <a:ext cx="2916284" cy="20906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43CA52A4-CE2E-4A1C-ACDB-9EC30C34174F}"/>
                </a:ext>
              </a:extLst>
            </p:cNvPr>
            <p:cNvGrpSpPr/>
            <p:nvPr/>
          </p:nvGrpSpPr>
          <p:grpSpPr>
            <a:xfrm>
              <a:off x="7983434" y="2038413"/>
              <a:ext cx="3597764" cy="2789948"/>
              <a:chOff x="7983434" y="2038413"/>
              <a:chExt cx="3597764" cy="2789948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43566B87-8DCB-4597-B706-1F26FFB54D3D}"/>
                  </a:ext>
                </a:extLst>
              </p:cNvPr>
              <p:cNvSpPr/>
              <p:nvPr/>
            </p:nvSpPr>
            <p:spPr>
              <a:xfrm>
                <a:off x="7983434" y="2038413"/>
                <a:ext cx="3597764" cy="4616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ko-KR" altLang="en-US" sz="2400" b="1">
                    <a:latin typeface="Calibri" panose="020F0502020204030204"/>
                    <a:ea typeface="나눔바른고딕" panose="020B0603020101020101" pitchFamily="50" charset="-127"/>
                  </a:rPr>
                  <a:t>분할</a:t>
                </a:r>
                <a:r>
                  <a:rPr lang="en-US" altLang="ko-KR" sz="2400" b="1">
                    <a:latin typeface="Calibri" panose="020F0502020204030204"/>
                    <a:ea typeface="나눔바른고딕" panose="020B0603020101020101" pitchFamily="50" charset="-127"/>
                  </a:rPr>
                  <a:t> (Segmentation)</a:t>
                </a:r>
                <a:endParaRPr lang="en-US" altLang="ko-KR" dirty="0">
                  <a:latin typeface="Calibri" panose="020F0502020204030204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32" name="Picture 4" descr="semantic segmentationì ëí ì´ë¯¸ì§ ê²ìê²°ê³¼">
                <a:extLst>
                  <a:ext uri="{FF2B5EF4-FFF2-40B4-BE49-F238E27FC236}">
                    <a16:creationId xmlns:a16="http://schemas.microsoft.com/office/drawing/2014/main" id="{5E5A6C6E-5D57-4F0A-8667-2E5FBB5C45B5}"/>
                  </a:ext>
                </a:extLst>
              </p:cNvPr>
              <p:cNvPicPr>
                <a:picLocks noChangeAspect="1" noChangeArrowheads="1" noCrop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51402" y="2737716"/>
                <a:ext cx="3228762" cy="20906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23" name="Picture 10" descr="관련 이미지">
            <a:extLst>
              <a:ext uri="{FF2B5EF4-FFF2-40B4-BE49-F238E27FC236}">
                <a16:creationId xmlns:a16="http://schemas.microsoft.com/office/drawing/2014/main" id="{23BF90B2-069F-4D3F-965C-74171974D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84" y="1853983"/>
            <a:ext cx="1001674" cy="1001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12" descr="computer vision icon에 대한 이미지 검색결과">
            <a:extLst>
              <a:ext uri="{FF2B5EF4-FFF2-40B4-BE49-F238E27FC236}">
                <a16:creationId xmlns:a16="http://schemas.microsoft.com/office/drawing/2014/main" id="{DC32C140-55FE-4867-88E9-5EAA230179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64" t="25088" r="24706" b="26444"/>
          <a:stretch/>
        </p:blipFill>
        <p:spPr bwMode="auto">
          <a:xfrm>
            <a:off x="202820" y="3015907"/>
            <a:ext cx="1264562" cy="118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2" descr="natural language processing icon에 대한 이미지 검색결과">
            <a:extLst>
              <a:ext uri="{FF2B5EF4-FFF2-40B4-BE49-F238E27FC236}">
                <a16:creationId xmlns:a16="http://schemas.microsoft.com/office/drawing/2014/main" id="{A321AA10-0554-47E1-A732-9ECEC82A3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26" y="4270821"/>
            <a:ext cx="1167746" cy="1167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6" descr="관련 이미지">
            <a:extLst>
              <a:ext uri="{FF2B5EF4-FFF2-40B4-BE49-F238E27FC236}">
                <a16:creationId xmlns:a16="http://schemas.microsoft.com/office/drawing/2014/main" id="{4B05B6A1-1E69-4A74-BF7E-1F0FC3C45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33397" y="5402784"/>
            <a:ext cx="1256848" cy="1256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9C9F137E-F1EB-4F42-B053-8D3324EA1451}"/>
              </a:ext>
            </a:extLst>
          </p:cNvPr>
          <p:cNvSpPr/>
          <p:nvPr/>
        </p:nvSpPr>
        <p:spPr>
          <a:xfrm>
            <a:off x="1362658" y="1215913"/>
            <a:ext cx="28344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분야 </a:t>
            </a:r>
            <a:r>
              <a:rPr lang="en-US" altLang="ko-KR" b="1"/>
              <a:t>-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컴퓨터영상</a:t>
            </a:r>
            <a:endParaRPr lang="ko-KR" altLang="en-US" b="1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74EA55DC-05E5-48E8-B2D7-C4DBCD94B025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7C3F6F8-24AE-443E-A0F9-3088F6A3BFF2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2F2ED3-8E7A-4C70-9942-97123E8B2B78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5D883FF-0C22-45F4-9B8C-959E8056116D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5922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10" descr="관련 이미지">
            <a:extLst>
              <a:ext uri="{FF2B5EF4-FFF2-40B4-BE49-F238E27FC236}">
                <a16:creationId xmlns:a16="http://schemas.microsoft.com/office/drawing/2014/main" id="{23BF90B2-069F-4D3F-965C-74171974D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84" y="1853983"/>
            <a:ext cx="1001674" cy="1001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12" descr="computer vision icon에 대한 이미지 검색결과">
            <a:extLst>
              <a:ext uri="{FF2B5EF4-FFF2-40B4-BE49-F238E27FC236}">
                <a16:creationId xmlns:a16="http://schemas.microsoft.com/office/drawing/2014/main" id="{DC32C140-55FE-4867-88E9-5EAA230179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64" t="25088" r="24706" b="26444"/>
          <a:stretch/>
        </p:blipFill>
        <p:spPr bwMode="auto">
          <a:xfrm>
            <a:off x="202820" y="3015907"/>
            <a:ext cx="1264562" cy="118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2" descr="natural language processing icon에 대한 이미지 검색결과">
            <a:extLst>
              <a:ext uri="{FF2B5EF4-FFF2-40B4-BE49-F238E27FC236}">
                <a16:creationId xmlns:a16="http://schemas.microsoft.com/office/drawing/2014/main" id="{A321AA10-0554-47E1-A732-9ECEC82A3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26" y="4270821"/>
            <a:ext cx="1167746" cy="1167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6" descr="관련 이미지">
            <a:extLst>
              <a:ext uri="{FF2B5EF4-FFF2-40B4-BE49-F238E27FC236}">
                <a16:creationId xmlns:a16="http://schemas.microsoft.com/office/drawing/2014/main" id="{4B05B6A1-1E69-4A74-BF7E-1F0FC3C45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33397" y="5402784"/>
            <a:ext cx="1256848" cy="1256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9C9F137E-F1EB-4F42-B053-8D3324EA1451}"/>
              </a:ext>
            </a:extLst>
          </p:cNvPr>
          <p:cNvSpPr/>
          <p:nvPr/>
        </p:nvSpPr>
        <p:spPr>
          <a:xfrm>
            <a:off x="1362658" y="1215913"/>
            <a:ext cx="28344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분야 </a:t>
            </a:r>
            <a:r>
              <a:rPr lang="en-US" altLang="ko-KR" b="1"/>
              <a:t>-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자연어처리</a:t>
            </a:r>
            <a:endParaRPr lang="ko-KR" altLang="en-US" b="1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74EA55DC-05E5-48E8-B2D7-C4DBCD94B025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7C3F6F8-24AE-443E-A0F9-3088F6A3BFF2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2F2ED3-8E7A-4C70-9942-97123E8B2B78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5D883FF-0C22-45F4-9B8C-959E8056116D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pic>
        <p:nvPicPr>
          <p:cNvPr id="11266" name="Picture 2" descr="파파고 번역에 대한 이미지 검색결과">
            <a:extLst>
              <a:ext uri="{FF2B5EF4-FFF2-40B4-BE49-F238E27FC236}">
                <a16:creationId xmlns:a16="http://schemas.microsoft.com/office/drawing/2014/main" id="{C0226B6F-2F6B-470F-B9A0-FCE0F9DEB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796" y="1853983"/>
            <a:ext cx="4236204" cy="4391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siri에 대한 이미지 검색결과">
            <a:extLst>
              <a:ext uri="{FF2B5EF4-FFF2-40B4-BE49-F238E27FC236}">
                <a16:creationId xmlns:a16="http://schemas.microsoft.com/office/drawing/2014/main" id="{10B5223B-BB7F-40BF-ABAA-3571CF264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2676" y="2537087"/>
            <a:ext cx="5836504" cy="2901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740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10" descr="관련 이미지">
            <a:extLst>
              <a:ext uri="{FF2B5EF4-FFF2-40B4-BE49-F238E27FC236}">
                <a16:creationId xmlns:a16="http://schemas.microsoft.com/office/drawing/2014/main" id="{23BF90B2-069F-4D3F-965C-74171974D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84" y="1853983"/>
            <a:ext cx="1001674" cy="1001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12" descr="computer vision icon에 대한 이미지 검색결과">
            <a:extLst>
              <a:ext uri="{FF2B5EF4-FFF2-40B4-BE49-F238E27FC236}">
                <a16:creationId xmlns:a16="http://schemas.microsoft.com/office/drawing/2014/main" id="{DC32C140-55FE-4867-88E9-5EAA230179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64" t="25088" r="24706" b="26444"/>
          <a:stretch/>
        </p:blipFill>
        <p:spPr bwMode="auto">
          <a:xfrm>
            <a:off x="202820" y="3015907"/>
            <a:ext cx="1264562" cy="118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2" descr="natural language processing icon에 대한 이미지 검색결과">
            <a:extLst>
              <a:ext uri="{FF2B5EF4-FFF2-40B4-BE49-F238E27FC236}">
                <a16:creationId xmlns:a16="http://schemas.microsoft.com/office/drawing/2014/main" id="{A321AA10-0554-47E1-A732-9ECEC82A3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26" y="4270821"/>
            <a:ext cx="1167746" cy="1167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6" descr="관련 이미지">
            <a:extLst>
              <a:ext uri="{FF2B5EF4-FFF2-40B4-BE49-F238E27FC236}">
                <a16:creationId xmlns:a16="http://schemas.microsoft.com/office/drawing/2014/main" id="{4B05B6A1-1E69-4A74-BF7E-1F0FC3C45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33397" y="5402784"/>
            <a:ext cx="1256848" cy="1256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9C9F137E-F1EB-4F42-B053-8D3324EA1451}"/>
              </a:ext>
            </a:extLst>
          </p:cNvPr>
          <p:cNvSpPr/>
          <p:nvPr/>
        </p:nvSpPr>
        <p:spPr>
          <a:xfrm>
            <a:off x="1362658" y="1215913"/>
            <a:ext cx="26035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분야 </a:t>
            </a:r>
            <a:r>
              <a:rPr lang="en-US" altLang="ko-KR" b="1"/>
              <a:t>-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강화학습</a:t>
            </a:r>
            <a:endParaRPr lang="ko-KR" altLang="en-US" b="1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74EA55DC-05E5-48E8-B2D7-C4DBCD94B025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7C3F6F8-24AE-443E-A0F9-3088F6A3BFF2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2F2ED3-8E7A-4C70-9942-97123E8B2B78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5D883FF-0C22-45F4-9B8C-959E8056116D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pic>
        <p:nvPicPr>
          <p:cNvPr id="13314" name="Picture 2" descr="알파고에 대한 이미지 검색결과">
            <a:extLst>
              <a:ext uri="{FF2B5EF4-FFF2-40B4-BE49-F238E27FC236}">
                <a16:creationId xmlns:a16="http://schemas.microsoft.com/office/drawing/2014/main" id="{76303419-936C-4028-8035-4E164F7DF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4763" y="2354820"/>
            <a:ext cx="4820968" cy="3488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lpha star에 대한 이미지 검색결과">
            <a:extLst>
              <a:ext uri="{FF2B5EF4-FFF2-40B4-BE49-F238E27FC236}">
                <a16:creationId xmlns:a16="http://schemas.microsoft.com/office/drawing/2014/main" id="{72267F25-86F7-4CC5-A39D-3B08F1E72C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9072" y="3015907"/>
            <a:ext cx="3644472" cy="204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1964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Artificial Intelligence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인공지능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03</a:t>
              </a: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68918F-194A-4228-9E3A-68662527BBEA}"/>
              </a:ext>
            </a:extLst>
          </p:cNvPr>
          <p:cNvSpPr/>
          <p:nvPr/>
        </p:nvSpPr>
        <p:spPr>
          <a:xfrm>
            <a:off x="1362658" y="1215913"/>
            <a:ext cx="1675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인공지능이란</a:t>
            </a:r>
            <a:r>
              <a:rPr lang="en-US" altLang="ko-KR" b="1"/>
              <a:t>?</a:t>
            </a:r>
            <a:endParaRPr lang="ko-KR" altLang="en-US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CE6441-C05C-4CA4-A041-4BAD4C88506D}"/>
              </a:ext>
            </a:extLst>
          </p:cNvPr>
          <p:cNvSpPr txBox="1"/>
          <p:nvPr/>
        </p:nvSpPr>
        <p:spPr>
          <a:xfrm>
            <a:off x="3309616" y="169080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solidFill>
                  <a:srgbClr val="FF0000"/>
                </a:solidFill>
              </a:rPr>
              <a:t>과거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4006C4-0AE8-40CA-BA4A-37B35A7B29C0}"/>
              </a:ext>
            </a:extLst>
          </p:cNvPr>
          <p:cNvSpPr txBox="1"/>
          <p:nvPr/>
        </p:nvSpPr>
        <p:spPr>
          <a:xfrm>
            <a:off x="8082167" y="169080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/>
              <a:t>현재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D5835A4-3FF3-4B2D-AD66-07F0EBAA1EB8}"/>
              </a:ext>
            </a:extLst>
          </p:cNvPr>
          <p:cNvGrpSpPr/>
          <p:nvPr/>
        </p:nvGrpSpPr>
        <p:grpSpPr>
          <a:xfrm>
            <a:off x="1902181" y="2447595"/>
            <a:ext cx="1107996" cy="1376276"/>
            <a:chOff x="1532325" y="2926557"/>
            <a:chExt cx="1107996" cy="137627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12CD96D-6B53-46C6-94C5-9FB2A853CE2D}"/>
                </a:ext>
              </a:extLst>
            </p:cNvPr>
            <p:cNvSpPr txBox="1"/>
            <p:nvPr/>
          </p:nvSpPr>
          <p:spPr>
            <a:xfrm>
              <a:off x="1532325" y="292655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/>
                <a:t>데이터</a:t>
              </a:r>
            </a:p>
          </p:txBody>
        </p:sp>
        <p:pic>
          <p:nvPicPr>
            <p:cNvPr id="14338" name="Picture 2" descr="db icon에 대한 이미지 검색결과">
              <a:extLst>
                <a:ext uri="{FF2B5EF4-FFF2-40B4-BE49-F238E27FC236}">
                  <a16:creationId xmlns:a16="http://schemas.microsoft.com/office/drawing/2014/main" id="{BF81DB1B-77AB-406E-9D3A-DF8AB90ECC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1604" y="3393396"/>
              <a:ext cx="909437" cy="9094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6513699-EA1E-43C8-8F52-D06A40DCA96B}"/>
              </a:ext>
            </a:extLst>
          </p:cNvPr>
          <p:cNvGrpSpPr/>
          <p:nvPr/>
        </p:nvGrpSpPr>
        <p:grpSpPr>
          <a:xfrm>
            <a:off x="1946567" y="4352232"/>
            <a:ext cx="1124564" cy="1536513"/>
            <a:chOff x="1576711" y="4831194"/>
            <a:chExt cx="1124564" cy="1536513"/>
          </a:xfrm>
        </p:grpSpPr>
        <p:pic>
          <p:nvPicPr>
            <p:cNvPr id="14350" name="Picture 14" descr="rules icon에 대한 이미지 검색결과">
              <a:extLst>
                <a:ext uri="{FF2B5EF4-FFF2-40B4-BE49-F238E27FC236}">
                  <a16:creationId xmlns:a16="http://schemas.microsoft.com/office/drawing/2014/main" id="{DC1DA98C-E5B9-4271-9156-7367614B44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7F7F7"/>
                </a:clrFrom>
                <a:clrTo>
                  <a:srgbClr val="F7F7F7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76711" y="5281123"/>
              <a:ext cx="1124564" cy="10865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0166BD2-2153-40E1-B2A3-0DBD7C065E10}"/>
                </a:ext>
              </a:extLst>
            </p:cNvPr>
            <p:cNvSpPr txBox="1"/>
            <p:nvPr/>
          </p:nvSpPr>
          <p:spPr>
            <a:xfrm>
              <a:off x="1686212" y="4831194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/>
                <a:t>규칙</a:t>
              </a:r>
            </a:p>
          </p:txBody>
        </p:sp>
      </p:grp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87F5D28D-905B-46C3-8351-08F96D986327}"/>
              </a:ext>
            </a:extLst>
          </p:cNvPr>
          <p:cNvSpPr/>
          <p:nvPr/>
        </p:nvSpPr>
        <p:spPr>
          <a:xfrm>
            <a:off x="3198827" y="3823871"/>
            <a:ext cx="1124565" cy="6411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더하기 기호 5">
            <a:extLst>
              <a:ext uri="{FF2B5EF4-FFF2-40B4-BE49-F238E27FC236}">
                <a16:creationId xmlns:a16="http://schemas.microsoft.com/office/drawing/2014/main" id="{86AD9853-5105-41B0-B471-CE2F37D30195}"/>
              </a:ext>
            </a:extLst>
          </p:cNvPr>
          <p:cNvSpPr/>
          <p:nvPr/>
        </p:nvSpPr>
        <p:spPr>
          <a:xfrm>
            <a:off x="2212828" y="3865534"/>
            <a:ext cx="486698" cy="486698"/>
          </a:xfrm>
          <a:prstGeom prst="mathPlus">
            <a:avLst>
              <a:gd name="adj1" fmla="val 1099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D63F83F-3659-4C99-84E5-B4D9E29A56F1}"/>
              </a:ext>
            </a:extLst>
          </p:cNvPr>
          <p:cNvGrpSpPr/>
          <p:nvPr/>
        </p:nvGrpSpPr>
        <p:grpSpPr>
          <a:xfrm>
            <a:off x="4611322" y="3585038"/>
            <a:ext cx="1124565" cy="1124565"/>
            <a:chOff x="4395006" y="4064000"/>
            <a:chExt cx="1124565" cy="1124565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78D8E32-209C-4195-8718-38ED2D6F4277}"/>
                </a:ext>
              </a:extLst>
            </p:cNvPr>
            <p:cNvSpPr/>
            <p:nvPr/>
          </p:nvSpPr>
          <p:spPr>
            <a:xfrm>
              <a:off x="4395006" y="4064000"/>
              <a:ext cx="1124565" cy="112456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0D0AD3-90BE-477C-9C84-4F5A2B98FB82}"/>
                </a:ext>
              </a:extLst>
            </p:cNvPr>
            <p:cNvSpPr txBox="1"/>
            <p:nvPr/>
          </p:nvSpPr>
          <p:spPr>
            <a:xfrm>
              <a:off x="4557178" y="439256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/>
                <a:t>결과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6119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Artificial Intelligence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인공지능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03</a:t>
              </a: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68918F-194A-4228-9E3A-68662527BBEA}"/>
              </a:ext>
            </a:extLst>
          </p:cNvPr>
          <p:cNvSpPr/>
          <p:nvPr/>
        </p:nvSpPr>
        <p:spPr>
          <a:xfrm>
            <a:off x="1362658" y="1215913"/>
            <a:ext cx="1675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인공지능이란</a:t>
            </a:r>
            <a:r>
              <a:rPr lang="en-US" altLang="ko-KR" b="1"/>
              <a:t>?</a:t>
            </a:r>
            <a:endParaRPr lang="ko-KR" altLang="en-US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CE6441-C05C-4CA4-A041-4BAD4C88506D}"/>
              </a:ext>
            </a:extLst>
          </p:cNvPr>
          <p:cNvSpPr txBox="1"/>
          <p:nvPr/>
        </p:nvSpPr>
        <p:spPr>
          <a:xfrm>
            <a:off x="3309616" y="169080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/>
              <a:t>과거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4006C4-0AE8-40CA-BA4A-37B35A7B29C0}"/>
              </a:ext>
            </a:extLst>
          </p:cNvPr>
          <p:cNvSpPr txBox="1"/>
          <p:nvPr/>
        </p:nvSpPr>
        <p:spPr>
          <a:xfrm>
            <a:off x="8082167" y="169080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solidFill>
                  <a:srgbClr val="FF0000"/>
                </a:solidFill>
              </a:rPr>
              <a:t>현재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C6938D1-2841-4FED-AA24-AD6439E7A5E4}"/>
              </a:ext>
            </a:extLst>
          </p:cNvPr>
          <p:cNvGrpSpPr/>
          <p:nvPr/>
        </p:nvGrpSpPr>
        <p:grpSpPr>
          <a:xfrm>
            <a:off x="6027100" y="3135733"/>
            <a:ext cx="1107996" cy="1376276"/>
            <a:chOff x="1532325" y="2926557"/>
            <a:chExt cx="1107996" cy="137627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12CD96D-6B53-46C6-94C5-9FB2A853CE2D}"/>
                </a:ext>
              </a:extLst>
            </p:cNvPr>
            <p:cNvSpPr txBox="1"/>
            <p:nvPr/>
          </p:nvSpPr>
          <p:spPr>
            <a:xfrm>
              <a:off x="1532325" y="292655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/>
                <a:t>데이터</a:t>
              </a:r>
            </a:p>
          </p:txBody>
        </p:sp>
        <p:pic>
          <p:nvPicPr>
            <p:cNvPr id="14338" name="Picture 2" descr="db icon에 대한 이미지 검색결과">
              <a:extLst>
                <a:ext uri="{FF2B5EF4-FFF2-40B4-BE49-F238E27FC236}">
                  <a16:creationId xmlns:a16="http://schemas.microsoft.com/office/drawing/2014/main" id="{BF81DB1B-77AB-406E-9D3A-DF8AB90ECC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1604" y="3393396"/>
              <a:ext cx="909437" cy="9094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EE59B198-6CD1-4E6F-8B4E-D72EA0386EED}"/>
              </a:ext>
            </a:extLst>
          </p:cNvPr>
          <p:cNvGrpSpPr/>
          <p:nvPr/>
        </p:nvGrpSpPr>
        <p:grpSpPr>
          <a:xfrm>
            <a:off x="8145932" y="4842525"/>
            <a:ext cx="1124564" cy="1536513"/>
            <a:chOff x="1576711" y="4831194"/>
            <a:chExt cx="1124564" cy="1536513"/>
          </a:xfrm>
        </p:grpSpPr>
        <p:pic>
          <p:nvPicPr>
            <p:cNvPr id="14350" name="Picture 14" descr="rules icon에 대한 이미지 검색결과">
              <a:extLst>
                <a:ext uri="{FF2B5EF4-FFF2-40B4-BE49-F238E27FC236}">
                  <a16:creationId xmlns:a16="http://schemas.microsoft.com/office/drawing/2014/main" id="{DC1DA98C-E5B9-4271-9156-7367614B44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7F7F7"/>
                </a:clrFrom>
                <a:clrTo>
                  <a:srgbClr val="F7F7F7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76711" y="5281123"/>
              <a:ext cx="1124564" cy="10865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0166BD2-2153-40E1-B2A3-0DBD7C065E10}"/>
                </a:ext>
              </a:extLst>
            </p:cNvPr>
            <p:cNvSpPr txBox="1"/>
            <p:nvPr/>
          </p:nvSpPr>
          <p:spPr>
            <a:xfrm>
              <a:off x="1686212" y="4831194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/>
                <a:t>규칙</a:t>
              </a:r>
            </a:p>
          </p:txBody>
        </p:sp>
      </p:grp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87F5D28D-905B-46C3-8351-08F96D986327}"/>
              </a:ext>
            </a:extLst>
          </p:cNvPr>
          <p:cNvSpPr/>
          <p:nvPr/>
        </p:nvSpPr>
        <p:spPr>
          <a:xfrm>
            <a:off x="7135095" y="3788320"/>
            <a:ext cx="3072253" cy="6411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A18FF35-1986-4AFC-AF46-E62B125C3163}"/>
              </a:ext>
            </a:extLst>
          </p:cNvPr>
          <p:cNvGrpSpPr/>
          <p:nvPr/>
        </p:nvGrpSpPr>
        <p:grpSpPr>
          <a:xfrm>
            <a:off x="10369522" y="3495007"/>
            <a:ext cx="1124565" cy="1124565"/>
            <a:chOff x="4395006" y="4064000"/>
            <a:chExt cx="1124565" cy="1124565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78D8E32-209C-4195-8718-38ED2D6F4277}"/>
                </a:ext>
              </a:extLst>
            </p:cNvPr>
            <p:cNvSpPr/>
            <p:nvPr/>
          </p:nvSpPr>
          <p:spPr>
            <a:xfrm>
              <a:off x="4395006" y="4064000"/>
              <a:ext cx="1124565" cy="112456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0D0AD3-90BE-477C-9C84-4F5A2B98FB82}"/>
                </a:ext>
              </a:extLst>
            </p:cNvPr>
            <p:cNvSpPr txBox="1"/>
            <p:nvPr/>
          </p:nvSpPr>
          <p:spPr>
            <a:xfrm>
              <a:off x="4557178" y="439256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/>
                <a:t>결과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DE21876-B204-4533-99C9-97E78A796B75}"/>
              </a:ext>
            </a:extLst>
          </p:cNvPr>
          <p:cNvGrpSpPr/>
          <p:nvPr/>
        </p:nvGrpSpPr>
        <p:grpSpPr>
          <a:xfrm>
            <a:off x="5769883" y="5192717"/>
            <a:ext cx="2208522" cy="665954"/>
            <a:chOff x="5769883" y="5671679"/>
            <a:chExt cx="2208522" cy="665954"/>
          </a:xfrm>
        </p:grpSpPr>
        <p:sp>
          <p:nvSpPr>
            <p:cNvPr id="10" name="말풍선: 모서리가 둥근 사각형 9">
              <a:extLst>
                <a:ext uri="{FF2B5EF4-FFF2-40B4-BE49-F238E27FC236}">
                  <a16:creationId xmlns:a16="http://schemas.microsoft.com/office/drawing/2014/main" id="{AFF4CA65-BEC5-4D76-8866-4C4CDE2CCE8B}"/>
                </a:ext>
              </a:extLst>
            </p:cNvPr>
            <p:cNvSpPr/>
            <p:nvPr/>
          </p:nvSpPr>
          <p:spPr>
            <a:xfrm rot="10800000">
              <a:off x="5769883" y="5671679"/>
              <a:ext cx="2208522" cy="665954"/>
            </a:xfrm>
            <a:prstGeom prst="wedgeRoundRectCallout">
              <a:avLst>
                <a:gd name="adj1" fmla="val -59187"/>
                <a:gd name="adj2" fmla="val 136602"/>
                <a:gd name="adj3" fmla="val 16667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6C1D251-7485-41FA-BC10-868A4212E611}"/>
                </a:ext>
              </a:extLst>
            </p:cNvPr>
            <p:cNvSpPr txBox="1"/>
            <p:nvPr/>
          </p:nvSpPr>
          <p:spPr>
            <a:xfrm>
              <a:off x="5782236" y="5827965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/>
                <a:t>내가 알아서 찾을게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82D3FB2-3B9E-4417-9DB5-12CC44638CB8}"/>
              </a:ext>
            </a:extLst>
          </p:cNvPr>
          <p:cNvGrpSpPr/>
          <p:nvPr/>
        </p:nvGrpSpPr>
        <p:grpSpPr>
          <a:xfrm>
            <a:off x="7594507" y="2820358"/>
            <a:ext cx="2140330" cy="1797095"/>
            <a:chOff x="7594507" y="2820358"/>
            <a:chExt cx="2140330" cy="179709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8D85A0A-13B9-4D36-BA40-17B9E0B692E6}"/>
                </a:ext>
              </a:extLst>
            </p:cNvPr>
            <p:cNvSpPr txBox="1"/>
            <p:nvPr/>
          </p:nvSpPr>
          <p:spPr>
            <a:xfrm>
              <a:off x="7594507" y="2820358"/>
              <a:ext cx="21403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/>
                <a:t>인공지능 모델</a:t>
              </a:r>
            </a:p>
          </p:txBody>
        </p:sp>
        <p:pic>
          <p:nvPicPr>
            <p:cNvPr id="31" name="Picture 4" descr="관련 이미지">
              <a:extLst>
                <a:ext uri="{FF2B5EF4-FFF2-40B4-BE49-F238E27FC236}">
                  <a16:creationId xmlns:a16="http://schemas.microsoft.com/office/drawing/2014/main" id="{D909F14E-8459-461F-869A-FE7F25E7498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89" t="19495" r="21958" b="29980"/>
            <a:stretch/>
          </p:blipFill>
          <p:spPr bwMode="auto">
            <a:xfrm>
              <a:off x="7996238" y="3269935"/>
              <a:ext cx="1390650" cy="13475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24707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dex에 대한 이미지 검색결과">
            <a:extLst>
              <a:ext uri="{FF2B5EF4-FFF2-40B4-BE49-F238E27FC236}">
                <a16:creationId xmlns:a16="http://schemas.microsoft.com/office/drawing/2014/main" id="{F312A79E-FE0E-4AC4-95F6-29EAE9EE8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658" y="4023360"/>
            <a:ext cx="4251960" cy="2834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5BF2B42-EFAD-4867-9032-6E2D24CAE401}"/>
              </a:ext>
            </a:extLst>
          </p:cNvPr>
          <p:cNvCxnSpPr/>
          <p:nvPr/>
        </p:nvCxnSpPr>
        <p:spPr>
          <a:xfrm>
            <a:off x="8180832" y="0"/>
            <a:ext cx="0" cy="685800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77B62B5B-634B-4C36-B63C-FF5A4B8AE297}"/>
              </a:ext>
            </a:extLst>
          </p:cNvPr>
          <p:cNvGrpSpPr/>
          <p:nvPr/>
        </p:nvGrpSpPr>
        <p:grpSpPr>
          <a:xfrm>
            <a:off x="5023787" y="536432"/>
            <a:ext cx="3297253" cy="830997"/>
            <a:chOff x="5023787" y="536432"/>
            <a:chExt cx="3297253" cy="830997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11C27B7F-78FA-4F5E-A3DC-4B0D89DAECC7}"/>
                </a:ext>
              </a:extLst>
            </p:cNvPr>
            <p:cNvSpPr/>
            <p:nvPr/>
          </p:nvSpPr>
          <p:spPr>
            <a:xfrm>
              <a:off x="8040624" y="804672"/>
              <a:ext cx="280416" cy="280416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444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D3438A2-1DBF-469C-8D81-980A262DD725}"/>
                </a:ext>
              </a:extLst>
            </p:cNvPr>
            <p:cNvGrpSpPr/>
            <p:nvPr/>
          </p:nvGrpSpPr>
          <p:grpSpPr>
            <a:xfrm>
              <a:off x="5023787" y="536432"/>
              <a:ext cx="3061422" cy="830997"/>
              <a:chOff x="2120166" y="985611"/>
              <a:chExt cx="3061422" cy="83099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1C91A90-5A9C-43C2-A569-E30B9EC2C991}"/>
                  </a:ext>
                </a:extLst>
              </p:cNvPr>
              <p:cNvSpPr txBox="1"/>
              <p:nvPr/>
            </p:nvSpPr>
            <p:spPr>
              <a:xfrm>
                <a:off x="2120166" y="1085088"/>
                <a:ext cx="220798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bg2">
                        <a:lumMod val="50000"/>
                      </a:schemeClr>
                    </a:solidFill>
                  </a:rPr>
                  <a:t>Introduction</a:t>
                </a:r>
                <a:endParaRPr lang="en-US" altLang="ko-KR" sz="12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8CEC42D-99F2-4C0C-B41E-C75B2CE19FCA}"/>
                  </a:ext>
                </a:extLst>
              </p:cNvPr>
              <p:cNvSpPr txBox="1"/>
              <p:nvPr/>
            </p:nvSpPr>
            <p:spPr>
              <a:xfrm>
                <a:off x="2120167" y="1344096"/>
                <a:ext cx="22079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b="1">
                    <a:solidFill>
                      <a:schemeClr val="accent4"/>
                    </a:solidFill>
                  </a:rPr>
                  <a:t>소개</a:t>
                </a:r>
                <a:endParaRPr lang="en-US" altLang="ko-KR" b="1" dirty="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436EB06-8894-4D8D-88F6-56557E51F911}"/>
                  </a:ext>
                </a:extLst>
              </p:cNvPr>
              <p:cNvSpPr txBox="1"/>
              <p:nvPr/>
            </p:nvSpPr>
            <p:spPr>
              <a:xfrm>
                <a:off x="4157473" y="985611"/>
                <a:ext cx="102411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4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01</a:t>
                </a:r>
              </a:p>
            </p:txBody>
          </p:sp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8BB04568-5992-492D-9B3C-9D2ADFD50D2A}"/>
              </a:ext>
            </a:extLst>
          </p:cNvPr>
          <p:cNvGrpSpPr/>
          <p:nvPr/>
        </p:nvGrpSpPr>
        <p:grpSpPr>
          <a:xfrm>
            <a:off x="4984008" y="4549913"/>
            <a:ext cx="3337031" cy="830997"/>
            <a:chOff x="4984009" y="3012411"/>
            <a:chExt cx="3337031" cy="830997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674FC784-EC0D-4E47-97D6-8AF18B837FD2}"/>
                </a:ext>
              </a:extLst>
            </p:cNvPr>
            <p:cNvGrpSpPr/>
            <p:nvPr/>
          </p:nvGrpSpPr>
          <p:grpSpPr>
            <a:xfrm>
              <a:off x="4984009" y="3012411"/>
              <a:ext cx="3061422" cy="830997"/>
              <a:chOff x="2120166" y="985611"/>
              <a:chExt cx="3061422" cy="830997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FA4581-4D84-451B-8163-0D03642E4697}"/>
                  </a:ext>
                </a:extLst>
              </p:cNvPr>
              <p:cNvSpPr txBox="1"/>
              <p:nvPr/>
            </p:nvSpPr>
            <p:spPr>
              <a:xfrm>
                <a:off x="2120166" y="1085088"/>
                <a:ext cx="220798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bg2">
                        <a:lumMod val="50000"/>
                      </a:schemeClr>
                    </a:solidFill>
                  </a:rPr>
                  <a:t>Career</a:t>
                </a:r>
                <a:endParaRPr lang="en-US" altLang="ko-KR" sz="12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0F20DB3-E921-44B2-A204-B7EDE01DB986}"/>
                  </a:ext>
                </a:extLst>
              </p:cNvPr>
              <p:cNvSpPr txBox="1"/>
              <p:nvPr/>
            </p:nvSpPr>
            <p:spPr>
              <a:xfrm>
                <a:off x="2120167" y="1344096"/>
                <a:ext cx="22079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b="1">
                    <a:solidFill>
                      <a:schemeClr val="accent4"/>
                    </a:solidFill>
                  </a:rPr>
                  <a:t>진로</a:t>
                </a:r>
                <a:endParaRPr lang="en-US" altLang="ko-KR" b="1" dirty="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2BDC0ED-8ABA-4670-AD4C-5BF362859038}"/>
                  </a:ext>
                </a:extLst>
              </p:cNvPr>
              <p:cNvSpPr txBox="1"/>
              <p:nvPr/>
            </p:nvSpPr>
            <p:spPr>
              <a:xfrm>
                <a:off x="4157473" y="985611"/>
                <a:ext cx="102411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48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05</a:t>
                </a:r>
                <a:endPara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372983-B4A1-4A13-AD8E-A696FE1198D5}"/>
                </a:ext>
              </a:extLst>
            </p:cNvPr>
            <p:cNvSpPr/>
            <p:nvPr/>
          </p:nvSpPr>
          <p:spPr>
            <a:xfrm>
              <a:off x="8040624" y="3303005"/>
              <a:ext cx="280416" cy="280416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444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A4D1C838-87B4-43B4-9082-451C322ACB12}"/>
              </a:ext>
            </a:extLst>
          </p:cNvPr>
          <p:cNvGrpSpPr/>
          <p:nvPr/>
        </p:nvGrpSpPr>
        <p:grpSpPr>
          <a:xfrm>
            <a:off x="8040623" y="3541326"/>
            <a:ext cx="3345769" cy="830997"/>
            <a:chOff x="8040624" y="1777586"/>
            <a:chExt cx="3345769" cy="83099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264E45DF-C58D-4B43-A224-C9B64BF2C839}"/>
                </a:ext>
              </a:extLst>
            </p:cNvPr>
            <p:cNvSpPr/>
            <p:nvPr/>
          </p:nvSpPr>
          <p:spPr>
            <a:xfrm>
              <a:off x="8040624" y="2052876"/>
              <a:ext cx="280416" cy="280416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444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A66584EC-4787-4BBD-B32E-340566FCBA49}"/>
                </a:ext>
              </a:extLst>
            </p:cNvPr>
            <p:cNvGrpSpPr/>
            <p:nvPr/>
          </p:nvGrpSpPr>
          <p:grpSpPr>
            <a:xfrm>
              <a:off x="8336440" y="1777586"/>
              <a:ext cx="3049953" cy="830997"/>
              <a:chOff x="1278201" y="946588"/>
              <a:chExt cx="3049953" cy="830997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01ED537-55D6-4C99-ABAC-CA51F5294ED4}"/>
                  </a:ext>
                </a:extLst>
              </p:cNvPr>
              <p:cNvSpPr txBox="1"/>
              <p:nvPr/>
            </p:nvSpPr>
            <p:spPr>
              <a:xfrm>
                <a:off x="2120166" y="1085088"/>
                <a:ext cx="220798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>
                    <a:solidFill>
                      <a:schemeClr val="bg2">
                        <a:lumMod val="50000"/>
                      </a:schemeClr>
                    </a:solidFill>
                  </a:rPr>
                  <a:t>Curriculum</a:t>
                </a:r>
                <a:r>
                  <a:rPr lang="ko-KR" altLang="en-US" sz="120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endParaRPr lang="en-US" altLang="ko-KR" sz="12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62AB9AB-F794-4DB4-A2D8-4316420C7791}"/>
                  </a:ext>
                </a:extLst>
              </p:cNvPr>
              <p:cNvSpPr txBox="1"/>
              <p:nvPr/>
            </p:nvSpPr>
            <p:spPr>
              <a:xfrm>
                <a:off x="2120167" y="1344096"/>
                <a:ext cx="22079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b="1">
                    <a:solidFill>
                      <a:schemeClr val="accent4"/>
                    </a:solidFill>
                  </a:rPr>
                  <a:t>교과과정</a:t>
                </a:r>
                <a:endParaRPr lang="en-US" altLang="ko-KR" b="1" dirty="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34F8107-341B-4D79-92F7-26CB5329F449}"/>
                  </a:ext>
                </a:extLst>
              </p:cNvPr>
              <p:cNvSpPr txBox="1"/>
              <p:nvPr/>
            </p:nvSpPr>
            <p:spPr>
              <a:xfrm>
                <a:off x="1278201" y="946588"/>
                <a:ext cx="102411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48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04</a:t>
                </a:r>
                <a:endPara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A5523E69-1EAA-453F-A1C1-1DE5E9D7AAB8}"/>
              </a:ext>
            </a:extLst>
          </p:cNvPr>
          <p:cNvGrpSpPr/>
          <p:nvPr/>
        </p:nvGrpSpPr>
        <p:grpSpPr>
          <a:xfrm>
            <a:off x="8040622" y="5573963"/>
            <a:ext cx="3345769" cy="830997"/>
            <a:chOff x="8040624" y="1777586"/>
            <a:chExt cx="3345769" cy="830997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7C144769-8C19-462D-952E-CD9B65D17EF0}"/>
                </a:ext>
              </a:extLst>
            </p:cNvPr>
            <p:cNvSpPr/>
            <p:nvPr/>
          </p:nvSpPr>
          <p:spPr>
            <a:xfrm>
              <a:off x="8040624" y="2052876"/>
              <a:ext cx="280416" cy="280416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444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B954FD2B-6A76-4830-9D06-1EEE01592BFB}"/>
                </a:ext>
              </a:extLst>
            </p:cNvPr>
            <p:cNvGrpSpPr/>
            <p:nvPr/>
          </p:nvGrpSpPr>
          <p:grpSpPr>
            <a:xfrm>
              <a:off x="8336440" y="1777586"/>
              <a:ext cx="3049953" cy="830997"/>
              <a:chOff x="1278201" y="946588"/>
              <a:chExt cx="3049953" cy="830997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C278939-2E7B-4043-9A66-99EFD9A864EF}"/>
                  </a:ext>
                </a:extLst>
              </p:cNvPr>
              <p:cNvSpPr txBox="1"/>
              <p:nvPr/>
            </p:nvSpPr>
            <p:spPr>
              <a:xfrm>
                <a:off x="2120166" y="1085088"/>
                <a:ext cx="220798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>
                    <a:solidFill>
                      <a:schemeClr val="bg2">
                        <a:lumMod val="50000"/>
                      </a:schemeClr>
                    </a:solidFill>
                  </a:rPr>
                  <a:t>Preparation</a:t>
                </a:r>
                <a:endParaRPr lang="en-US" altLang="ko-KR" sz="12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8A4B6EB2-5885-4753-B172-6B977688EDF1}"/>
                  </a:ext>
                </a:extLst>
              </p:cNvPr>
              <p:cNvSpPr txBox="1"/>
              <p:nvPr/>
            </p:nvSpPr>
            <p:spPr>
              <a:xfrm>
                <a:off x="2120167" y="1344096"/>
                <a:ext cx="22079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b="1">
                    <a:solidFill>
                      <a:schemeClr val="accent4"/>
                    </a:solidFill>
                  </a:rPr>
                  <a:t>준비</a:t>
                </a:r>
                <a:endParaRPr lang="en-US" altLang="ko-KR" b="1" dirty="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B1C3911F-17AE-4AB5-A487-BE21788F701C}"/>
                  </a:ext>
                </a:extLst>
              </p:cNvPr>
              <p:cNvSpPr txBox="1"/>
              <p:nvPr/>
            </p:nvSpPr>
            <p:spPr>
              <a:xfrm>
                <a:off x="1278201" y="946588"/>
                <a:ext cx="102411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48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06</a:t>
                </a:r>
                <a:endPara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F43136AF-751F-4224-B771-403EA4E5C99B}"/>
              </a:ext>
            </a:extLst>
          </p:cNvPr>
          <p:cNvGrpSpPr/>
          <p:nvPr/>
        </p:nvGrpSpPr>
        <p:grpSpPr>
          <a:xfrm>
            <a:off x="4984009" y="2531844"/>
            <a:ext cx="3337031" cy="830997"/>
            <a:chOff x="4984009" y="3012411"/>
            <a:chExt cx="3337031" cy="830997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96CEA10-05F0-4BBD-B5EB-E0D9034AA34F}"/>
                </a:ext>
              </a:extLst>
            </p:cNvPr>
            <p:cNvGrpSpPr/>
            <p:nvPr/>
          </p:nvGrpSpPr>
          <p:grpSpPr>
            <a:xfrm>
              <a:off x="4984009" y="3012411"/>
              <a:ext cx="3061422" cy="830997"/>
              <a:chOff x="2120166" y="985611"/>
              <a:chExt cx="3061422" cy="830997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D44CEE9-232B-427C-8EBF-7986210D931D}"/>
                  </a:ext>
                </a:extLst>
              </p:cNvPr>
              <p:cNvSpPr txBox="1"/>
              <p:nvPr/>
            </p:nvSpPr>
            <p:spPr>
              <a:xfrm>
                <a:off x="2120166" y="1085088"/>
                <a:ext cx="220798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bg2">
                        <a:lumMod val="50000"/>
                      </a:schemeClr>
                    </a:solidFill>
                  </a:rPr>
                  <a:t>Artificial Intelligence</a:t>
                </a:r>
                <a:endParaRPr lang="en-US" altLang="ko-KR" sz="12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527E302-74F2-440F-9E67-52A95DEAE094}"/>
                  </a:ext>
                </a:extLst>
              </p:cNvPr>
              <p:cNvSpPr txBox="1"/>
              <p:nvPr/>
            </p:nvSpPr>
            <p:spPr>
              <a:xfrm>
                <a:off x="2120167" y="1344096"/>
                <a:ext cx="22079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b="1">
                    <a:solidFill>
                      <a:schemeClr val="accent4"/>
                    </a:solidFill>
                  </a:rPr>
                  <a:t>인공지능</a:t>
                </a:r>
                <a:endParaRPr lang="en-US" altLang="ko-KR" b="1" dirty="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2C61442-C51C-4F5C-A1AF-71E7FBA8492A}"/>
                  </a:ext>
                </a:extLst>
              </p:cNvPr>
              <p:cNvSpPr txBox="1"/>
              <p:nvPr/>
            </p:nvSpPr>
            <p:spPr>
              <a:xfrm>
                <a:off x="4157473" y="985611"/>
                <a:ext cx="102411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4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03</a:t>
                </a:r>
              </a:p>
            </p:txBody>
          </p:sp>
        </p:grp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4F9A2F79-ADAE-46DE-864B-604C14AA8177}"/>
                </a:ext>
              </a:extLst>
            </p:cNvPr>
            <p:cNvSpPr/>
            <p:nvPr/>
          </p:nvSpPr>
          <p:spPr>
            <a:xfrm>
              <a:off x="8040624" y="3303005"/>
              <a:ext cx="280416" cy="280416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444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5398851-D3CD-4E93-AD2E-4F299AF3528D}"/>
              </a:ext>
            </a:extLst>
          </p:cNvPr>
          <p:cNvGrpSpPr/>
          <p:nvPr/>
        </p:nvGrpSpPr>
        <p:grpSpPr>
          <a:xfrm>
            <a:off x="8040624" y="1523257"/>
            <a:ext cx="3345769" cy="830997"/>
            <a:chOff x="8040624" y="1777586"/>
            <a:chExt cx="3345769" cy="830997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39961FC0-7597-421D-BE1B-37D85720510A}"/>
                </a:ext>
              </a:extLst>
            </p:cNvPr>
            <p:cNvSpPr/>
            <p:nvPr/>
          </p:nvSpPr>
          <p:spPr>
            <a:xfrm>
              <a:off x="8040624" y="2052876"/>
              <a:ext cx="280416" cy="280416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444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0EF65615-4340-41F5-9A9F-651F119E1A6A}"/>
                </a:ext>
              </a:extLst>
            </p:cNvPr>
            <p:cNvGrpSpPr/>
            <p:nvPr/>
          </p:nvGrpSpPr>
          <p:grpSpPr>
            <a:xfrm>
              <a:off x="8336440" y="1777586"/>
              <a:ext cx="3049953" cy="830997"/>
              <a:chOff x="1278201" y="946588"/>
              <a:chExt cx="3049953" cy="830997"/>
            </a:xfrm>
          </p:grpSpPr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89F12260-1B0B-4E73-A8F0-0ACEDDFB5C72}"/>
                  </a:ext>
                </a:extLst>
              </p:cNvPr>
              <p:cNvSpPr txBox="1"/>
              <p:nvPr/>
            </p:nvSpPr>
            <p:spPr>
              <a:xfrm>
                <a:off x="2120166" y="1085088"/>
                <a:ext cx="220798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>
                    <a:solidFill>
                      <a:schemeClr val="bg2">
                        <a:lumMod val="50000"/>
                      </a:schemeClr>
                    </a:solidFill>
                  </a:rPr>
                  <a:t>Data Science</a:t>
                </a:r>
                <a:endParaRPr lang="en-US" altLang="ko-KR" sz="12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0658EF8A-D61B-4718-AAFD-61E5AC563BA4}"/>
                  </a:ext>
                </a:extLst>
              </p:cNvPr>
              <p:cNvSpPr txBox="1"/>
              <p:nvPr/>
            </p:nvSpPr>
            <p:spPr>
              <a:xfrm>
                <a:off x="2120167" y="1344096"/>
                <a:ext cx="22079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b="1">
                    <a:solidFill>
                      <a:schemeClr val="accent4"/>
                    </a:solidFill>
                  </a:rPr>
                  <a:t>데이터 과학</a:t>
                </a:r>
                <a:endParaRPr lang="en-US" altLang="ko-KR" b="1" dirty="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25109F1-F055-4719-8BAF-35B0E6F3F69B}"/>
                  </a:ext>
                </a:extLst>
              </p:cNvPr>
              <p:cNvSpPr txBox="1"/>
              <p:nvPr/>
            </p:nvSpPr>
            <p:spPr>
              <a:xfrm>
                <a:off x="1278201" y="946588"/>
                <a:ext cx="102411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4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02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33908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Artificial Intelligence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인공지능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03</a:t>
              </a: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68918F-194A-4228-9E3A-68662527BBEA}"/>
              </a:ext>
            </a:extLst>
          </p:cNvPr>
          <p:cNvSpPr/>
          <p:nvPr/>
        </p:nvSpPr>
        <p:spPr>
          <a:xfrm>
            <a:off x="1362658" y="1215913"/>
            <a:ext cx="17411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인공지능이란</a:t>
            </a:r>
            <a:r>
              <a:rPr lang="en-US" altLang="ko-KR"/>
              <a:t>…</a:t>
            </a:r>
            <a:endParaRPr lang="ko-KR" altLang="en-US"/>
          </a:p>
        </p:txBody>
      </p:sp>
      <p:pic>
        <p:nvPicPr>
          <p:cNvPr id="16388" name="Picture 4">
            <a:extLst>
              <a:ext uri="{FF2B5EF4-FFF2-40B4-BE49-F238E27FC236}">
                <a16:creationId xmlns:a16="http://schemas.microsoft.com/office/drawing/2014/main" id="{442B7CE7-71A1-4985-A79C-73EBE39A6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498" y="1682525"/>
            <a:ext cx="6829004" cy="468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49242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741969" cy="830997"/>
            <a:chOff x="1278201" y="946588"/>
            <a:chExt cx="3741969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Curriculum</a:t>
              </a:r>
              <a:r>
                <a:rPr lang="ko-KR" altLang="en-US" sz="120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9000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교과과정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04</a:t>
              </a:r>
              <a:endParaRPr lang="en-US" altLang="ko-KR" sz="48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7412" name="Picture 4" descr="관련 이미지">
            <a:extLst>
              <a:ext uri="{FF2B5EF4-FFF2-40B4-BE49-F238E27FC236}">
                <a16:creationId xmlns:a16="http://schemas.microsoft.com/office/drawing/2014/main" id="{22C2F18A-3F1E-47AD-893B-4C714D68EE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715" b="18591"/>
          <a:stretch/>
        </p:blipFill>
        <p:spPr bwMode="auto">
          <a:xfrm>
            <a:off x="7333894" y="2462051"/>
            <a:ext cx="4858106" cy="453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02DC804D-6839-4AFF-A075-1DD3E4D63A60}"/>
              </a:ext>
            </a:extLst>
          </p:cNvPr>
          <p:cNvSpPr/>
          <p:nvPr/>
        </p:nvSpPr>
        <p:spPr>
          <a:xfrm>
            <a:off x="1362658" y="1215913"/>
            <a:ext cx="1882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학년별 교과과정</a:t>
            </a:r>
          </a:p>
        </p:txBody>
      </p: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5DE8B35E-3EB9-4552-9628-25234EE1140F}"/>
              </a:ext>
            </a:extLst>
          </p:cNvPr>
          <p:cNvGrpSpPr/>
          <p:nvPr/>
        </p:nvGrpSpPr>
        <p:grpSpPr>
          <a:xfrm>
            <a:off x="1362657" y="5583691"/>
            <a:ext cx="6866943" cy="1031989"/>
            <a:chOff x="1362657" y="5552695"/>
            <a:chExt cx="6866943" cy="103198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EE6CA2D-551C-457A-8B3C-C82BF7ACC6E3}"/>
                </a:ext>
              </a:extLst>
            </p:cNvPr>
            <p:cNvSpPr txBox="1"/>
            <p:nvPr/>
          </p:nvSpPr>
          <p:spPr>
            <a:xfrm>
              <a:off x="1362658" y="5711468"/>
              <a:ext cx="8386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/>
                <a:t>1</a:t>
              </a:r>
              <a:r>
                <a:rPr lang="ko-KR" altLang="en-US" sz="2000" b="1"/>
                <a:t>학년</a:t>
              </a: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263972B7-5F08-418F-BEE1-1E69DB66897E}"/>
                </a:ext>
              </a:extLst>
            </p:cNvPr>
            <p:cNvCxnSpPr>
              <a:cxnSpLocks/>
            </p:cNvCxnSpPr>
            <p:nvPr/>
          </p:nvCxnSpPr>
          <p:spPr>
            <a:xfrm>
              <a:off x="1362658" y="5552695"/>
              <a:ext cx="686694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FEB7A87-5E39-47DE-8610-B68C5132A919}"/>
                </a:ext>
              </a:extLst>
            </p:cNvPr>
            <p:cNvSpPr txBox="1"/>
            <p:nvPr/>
          </p:nvSpPr>
          <p:spPr>
            <a:xfrm>
              <a:off x="1362657" y="6184574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>
                  <a:solidFill>
                    <a:schemeClr val="accent5">
                      <a:lumMod val="50000"/>
                    </a:schemeClr>
                  </a:solidFill>
                </a:rPr>
                <a:t>개념 기초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085C5E-85DD-4291-AA32-536459B1DE4F}"/>
                </a:ext>
              </a:extLst>
            </p:cNvPr>
            <p:cNvSpPr txBox="1"/>
            <p:nvPr/>
          </p:nvSpPr>
          <p:spPr>
            <a:xfrm>
              <a:off x="3460012" y="5931754"/>
              <a:ext cx="4335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/>
                <a:t>통계학개론 </a:t>
              </a:r>
              <a:r>
                <a:rPr lang="en-US" altLang="ko-KR"/>
                <a:t>/ </a:t>
              </a:r>
              <a:r>
                <a:rPr lang="ko-KR" altLang="en-US"/>
                <a:t>수학 </a:t>
              </a:r>
              <a:r>
                <a:rPr lang="en-US" altLang="ko-KR"/>
                <a:t>/ </a:t>
              </a:r>
              <a:r>
                <a:rPr lang="ko-KR" altLang="en-US"/>
                <a:t>프로그래밍</a:t>
              </a:r>
              <a:r>
                <a:rPr lang="en-US" altLang="ko-KR"/>
                <a:t>(Python)</a:t>
              </a:r>
              <a:endParaRPr lang="ko-KR" altLang="en-US"/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B25E745-1B52-4439-B35B-8B96E362B256}"/>
              </a:ext>
            </a:extLst>
          </p:cNvPr>
          <p:cNvGrpSpPr/>
          <p:nvPr/>
        </p:nvGrpSpPr>
        <p:grpSpPr>
          <a:xfrm>
            <a:off x="1362657" y="4431034"/>
            <a:ext cx="6975431" cy="1031989"/>
            <a:chOff x="1362657" y="4400038"/>
            <a:chExt cx="6975431" cy="103198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C1C9D75-2C65-4911-B307-64FE5A543728}"/>
                </a:ext>
              </a:extLst>
            </p:cNvPr>
            <p:cNvSpPr txBox="1"/>
            <p:nvPr/>
          </p:nvSpPr>
          <p:spPr>
            <a:xfrm>
              <a:off x="1362658" y="4558811"/>
              <a:ext cx="8386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/>
                <a:t>2</a:t>
              </a:r>
              <a:r>
                <a:rPr lang="ko-KR" altLang="en-US" sz="2000" b="1"/>
                <a:t>학년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F5D9E71-7E01-420A-93E2-082B9847CEB3}"/>
                </a:ext>
              </a:extLst>
            </p:cNvPr>
            <p:cNvSpPr txBox="1"/>
            <p:nvPr/>
          </p:nvSpPr>
          <p:spPr>
            <a:xfrm>
              <a:off x="1362657" y="5031917"/>
              <a:ext cx="1300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>
                  <a:solidFill>
                    <a:schemeClr val="accent5">
                      <a:lumMod val="50000"/>
                    </a:schemeClr>
                  </a:solidFill>
                </a:rPr>
                <a:t>개념 심화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159D76E9-EE95-47FC-A4B5-B97F6DDC092D}"/>
                </a:ext>
              </a:extLst>
            </p:cNvPr>
            <p:cNvSpPr txBox="1"/>
            <p:nvPr/>
          </p:nvSpPr>
          <p:spPr>
            <a:xfrm>
              <a:off x="2952222" y="4828838"/>
              <a:ext cx="53511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/>
                <a:t>확률론</a:t>
              </a:r>
              <a:r>
                <a:rPr lang="en-US" altLang="ko-KR"/>
                <a:t> / </a:t>
              </a:r>
              <a:r>
                <a:rPr lang="ko-KR" altLang="en-US"/>
                <a:t>선형대수 </a:t>
              </a:r>
              <a:r>
                <a:rPr lang="en-US" altLang="ko-KR"/>
                <a:t>/ </a:t>
              </a:r>
              <a:r>
                <a:rPr lang="ko-KR" altLang="en-US"/>
                <a:t>인공지능 입문 </a:t>
              </a:r>
              <a:r>
                <a:rPr lang="en-US" altLang="ko-KR"/>
                <a:t>/ R / </a:t>
              </a:r>
              <a:r>
                <a:rPr lang="ko-KR" altLang="en-US"/>
                <a:t>웹크롤링</a:t>
              </a: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1A46820-927C-4497-88E7-9B944DE6DE04}"/>
                </a:ext>
              </a:extLst>
            </p:cNvPr>
            <p:cNvCxnSpPr>
              <a:cxnSpLocks/>
            </p:cNvCxnSpPr>
            <p:nvPr/>
          </p:nvCxnSpPr>
          <p:spPr>
            <a:xfrm>
              <a:off x="1362658" y="4400038"/>
              <a:ext cx="697543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DA4BCAB-DC9B-4746-8B1E-1FA2EFDEB501}"/>
              </a:ext>
            </a:extLst>
          </p:cNvPr>
          <p:cNvGrpSpPr/>
          <p:nvPr/>
        </p:nvGrpSpPr>
        <p:grpSpPr>
          <a:xfrm>
            <a:off x="1362657" y="3272594"/>
            <a:ext cx="8804231" cy="1031989"/>
            <a:chOff x="1362657" y="3241598"/>
            <a:chExt cx="8804231" cy="1031989"/>
          </a:xfrm>
        </p:grpSpPr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0C105AAA-3637-421D-9944-97E9879C06A6}"/>
                </a:ext>
              </a:extLst>
            </p:cNvPr>
            <p:cNvCxnSpPr>
              <a:cxnSpLocks/>
            </p:cNvCxnSpPr>
            <p:nvPr/>
          </p:nvCxnSpPr>
          <p:spPr>
            <a:xfrm>
              <a:off x="1362658" y="3241598"/>
              <a:ext cx="880423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6D6EBA2-E5F3-4273-82F5-CE6BBEACAAB9}"/>
                </a:ext>
              </a:extLst>
            </p:cNvPr>
            <p:cNvSpPr txBox="1"/>
            <p:nvPr/>
          </p:nvSpPr>
          <p:spPr>
            <a:xfrm>
              <a:off x="1362658" y="3400371"/>
              <a:ext cx="8386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/>
                <a:t>3</a:t>
              </a:r>
              <a:r>
                <a:rPr lang="ko-KR" altLang="en-US" sz="2000" b="1"/>
                <a:t>학년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E380B82-1809-4AEC-921F-1C071678CEDA}"/>
                </a:ext>
              </a:extLst>
            </p:cNvPr>
            <p:cNvSpPr txBox="1"/>
            <p:nvPr/>
          </p:nvSpPr>
          <p:spPr>
            <a:xfrm>
              <a:off x="1362657" y="3873477"/>
              <a:ext cx="14414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>
                  <a:solidFill>
                    <a:schemeClr val="accent5">
                      <a:lumMod val="50000"/>
                    </a:schemeClr>
                  </a:solidFill>
                </a:rPr>
                <a:t>개념 적용</a:t>
              </a:r>
              <a:r>
                <a:rPr lang="en-US" altLang="ko-KR" sz="2000" b="1">
                  <a:solidFill>
                    <a:schemeClr val="accent5">
                      <a:lumMod val="50000"/>
                    </a:schemeClr>
                  </a:solidFill>
                </a:rPr>
                <a:t>1</a:t>
              </a:r>
              <a:endParaRPr lang="ko-KR" altLang="en-US" sz="2000" b="1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C44574E-4EDC-42D4-845C-FF0FAA018682}"/>
                </a:ext>
              </a:extLst>
            </p:cNvPr>
            <p:cNvSpPr txBox="1"/>
            <p:nvPr/>
          </p:nvSpPr>
          <p:spPr>
            <a:xfrm>
              <a:off x="2933986" y="3619127"/>
              <a:ext cx="62824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/>
                <a:t>머신러닝 </a:t>
              </a:r>
              <a:r>
                <a:rPr lang="en-US" altLang="ko-KR"/>
                <a:t>/ </a:t>
              </a:r>
              <a:r>
                <a:rPr lang="ko-KR" altLang="en-US"/>
                <a:t>금융수학</a:t>
              </a:r>
              <a:r>
                <a:rPr lang="en-US" altLang="ko-KR"/>
                <a:t> / </a:t>
              </a:r>
              <a:r>
                <a:rPr lang="ko-KR" altLang="en-US"/>
                <a:t>품질경영 </a:t>
              </a:r>
              <a:r>
                <a:rPr lang="en-US" altLang="ko-KR"/>
                <a:t>/ </a:t>
              </a:r>
              <a:r>
                <a:rPr lang="ko-KR" altLang="en-US"/>
                <a:t>베이지안분석 </a:t>
              </a:r>
              <a:r>
                <a:rPr lang="en-US" altLang="ko-KR"/>
                <a:t>/ </a:t>
              </a:r>
              <a:r>
                <a:rPr lang="ko-KR" altLang="en-US"/>
                <a:t>위상수학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34D6DFB-AD10-4CFB-94CD-4014A85D1277}"/>
              </a:ext>
            </a:extLst>
          </p:cNvPr>
          <p:cNvGrpSpPr/>
          <p:nvPr/>
        </p:nvGrpSpPr>
        <p:grpSpPr>
          <a:xfrm>
            <a:off x="1362657" y="2238756"/>
            <a:ext cx="6488866" cy="873216"/>
            <a:chOff x="1362657" y="2207760"/>
            <a:chExt cx="6488866" cy="87321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624609B-3438-405E-BF4B-3EEBC91ED51A}"/>
                </a:ext>
              </a:extLst>
            </p:cNvPr>
            <p:cNvSpPr txBox="1"/>
            <p:nvPr/>
          </p:nvSpPr>
          <p:spPr>
            <a:xfrm>
              <a:off x="1362658" y="2207760"/>
              <a:ext cx="8386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/>
                <a:t>4</a:t>
              </a:r>
              <a:r>
                <a:rPr lang="ko-KR" altLang="en-US" sz="2000" b="1"/>
                <a:t>학년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D9F048A-BD3A-4541-A01A-4DF63811B50D}"/>
                </a:ext>
              </a:extLst>
            </p:cNvPr>
            <p:cNvSpPr txBox="1"/>
            <p:nvPr/>
          </p:nvSpPr>
          <p:spPr>
            <a:xfrm>
              <a:off x="1362657" y="2680866"/>
              <a:ext cx="14414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>
                  <a:solidFill>
                    <a:schemeClr val="accent5">
                      <a:lumMod val="50000"/>
                    </a:schemeClr>
                  </a:solidFill>
                </a:rPr>
                <a:t>개념 적용</a:t>
              </a:r>
              <a:r>
                <a:rPr lang="en-US" altLang="ko-KR" sz="2000" b="1">
                  <a:solidFill>
                    <a:schemeClr val="accent5">
                      <a:lumMod val="50000"/>
                    </a:schemeClr>
                  </a:solidFill>
                </a:rPr>
                <a:t>2</a:t>
              </a:r>
              <a:endParaRPr lang="ko-KR" altLang="en-US" sz="2000" b="1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90AA88-7169-488D-8A8E-CD94773F5482}"/>
                </a:ext>
              </a:extLst>
            </p:cNvPr>
            <p:cNvSpPr txBox="1"/>
            <p:nvPr/>
          </p:nvSpPr>
          <p:spPr>
            <a:xfrm>
              <a:off x="4298947" y="2423645"/>
              <a:ext cx="35525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b="1">
                  <a:solidFill>
                    <a:srgbClr val="C00000"/>
                  </a:solidFill>
                </a:rPr>
                <a:t>학교 밖으로 나갑시다</a:t>
              </a:r>
              <a:r>
                <a:rPr lang="en-US" altLang="ko-KR" sz="2400" b="1">
                  <a:solidFill>
                    <a:srgbClr val="C00000"/>
                  </a:solidFill>
                </a:rPr>
                <a:t> …</a:t>
              </a:r>
              <a:endParaRPr lang="ko-KR" altLang="en-US" sz="2400" b="1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6619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5F5DE4B9-AC9D-4C9E-BA12-366EB220C4CD}"/>
              </a:ext>
            </a:extLst>
          </p:cNvPr>
          <p:cNvGrpSpPr/>
          <p:nvPr/>
        </p:nvGrpSpPr>
        <p:grpSpPr>
          <a:xfrm>
            <a:off x="338543" y="351793"/>
            <a:ext cx="3741969" cy="830997"/>
            <a:chOff x="1278201" y="946588"/>
            <a:chExt cx="3741969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86C48D-BB08-455A-853B-8701C52E85F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Career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59BA62D-CD1D-436D-AF7F-4F7FF5191DF7}"/>
                </a:ext>
              </a:extLst>
            </p:cNvPr>
            <p:cNvSpPr txBox="1"/>
            <p:nvPr/>
          </p:nvSpPr>
          <p:spPr>
            <a:xfrm>
              <a:off x="2120167" y="1344096"/>
              <a:ext cx="29000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진로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1660EBB-C18A-4C5A-AACF-58C759FFA5A6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05</a:t>
              </a:r>
              <a:endParaRPr lang="en-US" altLang="ko-KR" sz="48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8434" name="Picture 2" descr="google brain에 대한 이미지 검색결과">
            <a:extLst>
              <a:ext uri="{FF2B5EF4-FFF2-40B4-BE49-F238E27FC236}">
                <a16:creationId xmlns:a16="http://schemas.microsoft.com/office/drawing/2014/main" id="{CD8C1874-ABE9-4E70-8D48-FDD0DEBEA2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029" b="36029"/>
          <a:stretch/>
        </p:blipFill>
        <p:spPr bwMode="auto">
          <a:xfrm>
            <a:off x="658449" y="1671638"/>
            <a:ext cx="3944122" cy="826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관련 이미지">
            <a:extLst>
              <a:ext uri="{FF2B5EF4-FFF2-40B4-BE49-F238E27FC236}">
                <a16:creationId xmlns:a16="http://schemas.microsoft.com/office/drawing/2014/main" id="{E94D8C7E-BE11-41F3-BDE7-E2D93C4FA8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1" t="29050" r="13179" b="29050"/>
          <a:stretch/>
        </p:blipFill>
        <p:spPr bwMode="auto">
          <a:xfrm>
            <a:off x="4858266" y="1776957"/>
            <a:ext cx="4503136" cy="61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8" name="Picture 6" descr="uber logo에 대한 이미지 검색결과">
            <a:extLst>
              <a:ext uri="{FF2B5EF4-FFF2-40B4-BE49-F238E27FC236}">
                <a16:creationId xmlns:a16="http://schemas.microsoft.com/office/drawing/2014/main" id="{3E9B7162-36AF-42B1-9D06-A66AAFA7C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7097" y="1755207"/>
            <a:ext cx="1818468" cy="637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0" name="Picture 8" descr="airbnb logo에 대한 이미지 검색결과">
            <a:extLst>
              <a:ext uri="{FF2B5EF4-FFF2-40B4-BE49-F238E27FC236}">
                <a16:creationId xmlns:a16="http://schemas.microsoft.com/office/drawing/2014/main" id="{9FB1DA69-A0AC-4E5E-9136-E8312F0EFA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41" t="20534" r="8441" b="20534"/>
          <a:stretch/>
        </p:blipFill>
        <p:spPr bwMode="auto">
          <a:xfrm>
            <a:off x="704291" y="2569849"/>
            <a:ext cx="2684204" cy="865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2" name="Picture 10" descr="netflix logo에 대한 이미지 검색결과">
            <a:extLst>
              <a:ext uri="{FF2B5EF4-FFF2-40B4-BE49-F238E27FC236}">
                <a16:creationId xmlns:a16="http://schemas.microsoft.com/office/drawing/2014/main" id="{5B0B24E8-794A-41DC-90C9-7FCD307D89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61" t="28380" r="13661" b="28380"/>
          <a:stretch/>
        </p:blipFill>
        <p:spPr bwMode="auto">
          <a:xfrm>
            <a:off x="3704962" y="2570025"/>
            <a:ext cx="2589046" cy="870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8" name="Picture 16" descr="amazon logo에 대한 이미지 검색결과">
            <a:extLst>
              <a:ext uri="{FF2B5EF4-FFF2-40B4-BE49-F238E27FC236}">
                <a16:creationId xmlns:a16="http://schemas.microsoft.com/office/drawing/2014/main" id="{6961722D-D140-4561-A32D-B48EC513CE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98" t="32653" r="18998" b="24761"/>
          <a:stretch/>
        </p:blipFill>
        <p:spPr bwMode="auto">
          <a:xfrm>
            <a:off x="6610475" y="2754074"/>
            <a:ext cx="1748726" cy="674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50" name="Picture 18" descr="open ai logo에 대한 이미지 검색결과">
            <a:extLst>
              <a:ext uri="{FF2B5EF4-FFF2-40B4-BE49-F238E27FC236}">
                <a16:creationId xmlns:a16="http://schemas.microsoft.com/office/drawing/2014/main" id="{02ED8C1E-B115-4D95-BE43-A0565C706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961" y="2817332"/>
            <a:ext cx="2888748" cy="54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52" name="Picture 20" descr="naver clova logo에 대한 이미지 검색결과">
            <a:extLst>
              <a:ext uri="{FF2B5EF4-FFF2-40B4-BE49-F238E27FC236}">
                <a16:creationId xmlns:a16="http://schemas.microsoft.com/office/drawing/2014/main" id="{CB248E2E-7D04-4C06-8692-13F176CAC1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69" t="22624" r="9726" b="22624"/>
          <a:stretch/>
        </p:blipFill>
        <p:spPr bwMode="auto">
          <a:xfrm>
            <a:off x="704291" y="3507110"/>
            <a:ext cx="2469811" cy="1012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54" name="Picture 22" descr="kakao brain logo에 대한 이미지 검색결과">
            <a:extLst>
              <a:ext uri="{FF2B5EF4-FFF2-40B4-BE49-F238E27FC236}">
                <a16:creationId xmlns:a16="http://schemas.microsoft.com/office/drawing/2014/main" id="{A26D6F1C-4B90-4D41-88B7-926D6677B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6401" y="3770440"/>
            <a:ext cx="2934346" cy="48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56" name="Picture 24" descr="samsung sds logo에 대한 이미지 검색결과">
            <a:extLst>
              <a:ext uri="{FF2B5EF4-FFF2-40B4-BE49-F238E27FC236}">
                <a16:creationId xmlns:a16="http://schemas.microsoft.com/office/drawing/2014/main" id="{F152D49D-B3EE-4E78-811D-77FED2A1A2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20" t="15720" r="15720" b="15720"/>
          <a:stretch/>
        </p:blipFill>
        <p:spPr bwMode="auto">
          <a:xfrm>
            <a:off x="6610475" y="3507110"/>
            <a:ext cx="2076646" cy="1038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58" name="Picture 26" descr="SK Telecom logo에 대한 이미지 검색결과">
            <a:extLst>
              <a:ext uri="{FF2B5EF4-FFF2-40B4-BE49-F238E27FC236}">
                <a16:creationId xmlns:a16="http://schemas.microsoft.com/office/drawing/2014/main" id="{04E2090C-5402-4907-9D2E-C25F3D0E7B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2093" y="3593511"/>
            <a:ext cx="2242484" cy="865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60" name="Picture 28" descr="LG 전자 logo에 대한 이미지 검색결과">
            <a:extLst>
              <a:ext uri="{FF2B5EF4-FFF2-40B4-BE49-F238E27FC236}">
                <a16:creationId xmlns:a16="http://schemas.microsoft.com/office/drawing/2014/main" id="{0FB97BCF-C44B-475B-9ADB-B5B6AA5F59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291" y="4545432"/>
            <a:ext cx="2255418" cy="605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62" name="Picture 30" descr="ncsoft logo에 대한 이미지 검색결과">
            <a:extLst>
              <a:ext uri="{FF2B5EF4-FFF2-40B4-BE49-F238E27FC236}">
                <a16:creationId xmlns:a16="http://schemas.microsoft.com/office/drawing/2014/main" id="{B1FFADD4-0BB2-41AC-ABD9-AC00CA6DE0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8" t="37423" r="22203" b="36333"/>
          <a:stretch/>
        </p:blipFill>
        <p:spPr bwMode="auto">
          <a:xfrm>
            <a:off x="3319165" y="4596974"/>
            <a:ext cx="2991176" cy="55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64" name="Picture 32" descr="pubg logo에 대한 이미지 검색결과">
            <a:extLst>
              <a:ext uri="{FF2B5EF4-FFF2-40B4-BE49-F238E27FC236}">
                <a16:creationId xmlns:a16="http://schemas.microsoft.com/office/drawing/2014/main" id="{1576269D-A4BB-417A-9E04-79820D1C4F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88" b="14965"/>
          <a:stretch/>
        </p:blipFill>
        <p:spPr bwMode="auto">
          <a:xfrm>
            <a:off x="6610475" y="4686800"/>
            <a:ext cx="1395486" cy="906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66" name="Picture 34" descr="배달의민족 logo에 대한 이미지 검색결과">
            <a:extLst>
              <a:ext uri="{FF2B5EF4-FFF2-40B4-BE49-F238E27FC236}">
                <a16:creationId xmlns:a16="http://schemas.microsoft.com/office/drawing/2014/main" id="{D2CDFC36-DF9A-4D25-AD07-7F05D634FD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3" t="14296" r="3121" b="20486"/>
          <a:stretch/>
        </p:blipFill>
        <p:spPr bwMode="auto">
          <a:xfrm>
            <a:off x="8359201" y="4804629"/>
            <a:ext cx="2978572" cy="92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68" name="Picture 36" descr="coupang logo에 대한 이미지 검색결과">
            <a:extLst>
              <a:ext uri="{FF2B5EF4-FFF2-40B4-BE49-F238E27FC236}">
                <a16:creationId xmlns:a16="http://schemas.microsoft.com/office/drawing/2014/main" id="{8645FBDC-C70B-4165-96E4-76FB9EA007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3" b="29933"/>
          <a:stretch/>
        </p:blipFill>
        <p:spPr bwMode="auto">
          <a:xfrm>
            <a:off x="676914" y="5484230"/>
            <a:ext cx="3155886" cy="94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70" name="Picture 38" descr="toss logo에 대한 이미지 검색결과">
            <a:extLst>
              <a:ext uri="{FF2B5EF4-FFF2-40B4-BE49-F238E27FC236}">
                <a16:creationId xmlns:a16="http://schemas.microsoft.com/office/drawing/2014/main" id="{B8476DEF-E2AA-42CB-9869-70762E5D38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72" t="27994" r="15672" b="35433"/>
          <a:stretch/>
        </p:blipFill>
        <p:spPr bwMode="auto">
          <a:xfrm>
            <a:off x="4135204" y="5605695"/>
            <a:ext cx="2880930" cy="772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7686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5F5DE4B9-AC9D-4C9E-BA12-366EB220C4CD}"/>
              </a:ext>
            </a:extLst>
          </p:cNvPr>
          <p:cNvGrpSpPr/>
          <p:nvPr/>
        </p:nvGrpSpPr>
        <p:grpSpPr>
          <a:xfrm>
            <a:off x="338543" y="351793"/>
            <a:ext cx="3741969" cy="830997"/>
            <a:chOff x="1278201" y="946588"/>
            <a:chExt cx="3741969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86C48D-BB08-455A-853B-8701C52E85F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Preparation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59BA62D-CD1D-436D-AF7F-4F7FF5191DF7}"/>
                </a:ext>
              </a:extLst>
            </p:cNvPr>
            <p:cNvSpPr txBox="1"/>
            <p:nvPr/>
          </p:nvSpPr>
          <p:spPr>
            <a:xfrm>
              <a:off x="2120167" y="1344096"/>
              <a:ext cx="29000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준비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1660EBB-C18A-4C5A-AACF-58C759FFA5A6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06</a:t>
              </a:r>
              <a:endParaRPr lang="en-US" altLang="ko-KR" sz="48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C2E2F0C-22FC-4AB0-A0EB-EB243874CA9C}"/>
              </a:ext>
            </a:extLst>
          </p:cNvPr>
          <p:cNvSpPr/>
          <p:nvPr/>
        </p:nvSpPr>
        <p:spPr>
          <a:xfrm>
            <a:off x="1362658" y="1215913"/>
            <a:ext cx="2194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공부보다 중요한 것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3DE7DB8-5332-4B2C-896A-2B064097FAA0}"/>
              </a:ext>
            </a:extLst>
          </p:cNvPr>
          <p:cNvSpPr/>
          <p:nvPr/>
        </p:nvSpPr>
        <p:spPr>
          <a:xfrm>
            <a:off x="810740" y="2274608"/>
            <a:ext cx="109600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>
                <a:solidFill>
                  <a:schemeClr val="accent5">
                    <a:lumMod val="50000"/>
                  </a:schemeClr>
                </a:solidFill>
              </a:rPr>
              <a:t>좋아하는 분야</a:t>
            </a:r>
            <a:r>
              <a:rPr lang="ko-KR" altLang="en-US"/>
              <a:t>를</a:t>
            </a:r>
            <a:r>
              <a:rPr lang="ko-KR" altLang="en-US" b="1"/>
              <a:t> </a:t>
            </a:r>
            <a:r>
              <a:rPr lang="ko-KR" altLang="en-US"/>
              <a:t>찾는 일은 이후 해결하고자하는 </a:t>
            </a:r>
            <a:r>
              <a:rPr lang="ko-KR" altLang="en-US" sz="2800" b="1">
                <a:solidFill>
                  <a:srgbClr val="FF0000"/>
                </a:solidFill>
              </a:rPr>
              <a:t>문제를 정의하는 능력</a:t>
            </a:r>
            <a:r>
              <a:rPr lang="ko-KR" altLang="en-US"/>
              <a:t>을 키워준다</a:t>
            </a:r>
            <a:r>
              <a:rPr lang="en-US" altLang="ko-KR"/>
              <a:t>.</a:t>
            </a:r>
            <a:r>
              <a:rPr lang="ko-KR" altLang="en-US"/>
              <a:t> 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417D6FE-0FE2-4839-9135-2DCC372C2B18}"/>
              </a:ext>
            </a:extLst>
          </p:cNvPr>
          <p:cNvSpPr/>
          <p:nvPr/>
        </p:nvSpPr>
        <p:spPr>
          <a:xfrm>
            <a:off x="810740" y="3349456"/>
            <a:ext cx="68627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>
                <a:solidFill>
                  <a:schemeClr val="accent5">
                    <a:lumMod val="50000"/>
                  </a:schemeClr>
                </a:solidFill>
              </a:rPr>
              <a:t>다른 사람말에 경청하는 것</a:t>
            </a:r>
            <a:r>
              <a:rPr lang="ko-KR" altLang="en-US"/>
              <a:t>은 </a:t>
            </a:r>
            <a:r>
              <a:rPr lang="ko-KR" altLang="en-US" sz="2800" b="1">
                <a:solidFill>
                  <a:srgbClr val="FF0000"/>
                </a:solidFill>
              </a:rPr>
              <a:t>협업</a:t>
            </a:r>
            <a:r>
              <a:rPr lang="ko-KR" altLang="en-US"/>
              <a:t>을 위한 준비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BD9D89E-BB98-4F93-A102-A2ED8864A692}"/>
              </a:ext>
            </a:extLst>
          </p:cNvPr>
          <p:cNvSpPr/>
          <p:nvPr/>
        </p:nvSpPr>
        <p:spPr>
          <a:xfrm>
            <a:off x="810740" y="4424304"/>
            <a:ext cx="76113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>
                <a:solidFill>
                  <a:schemeClr val="accent5">
                    <a:lumMod val="50000"/>
                  </a:schemeClr>
                </a:solidFill>
              </a:rPr>
              <a:t>정리하는 습관</a:t>
            </a:r>
            <a:r>
              <a:rPr lang="ko-KR" altLang="en-US"/>
              <a:t>은 데이터를 다루는 일에서는 </a:t>
            </a:r>
            <a:r>
              <a:rPr lang="ko-KR" altLang="en-US" sz="2800" b="1">
                <a:solidFill>
                  <a:srgbClr val="FF0000"/>
                </a:solidFill>
              </a:rPr>
              <a:t>기본 중 기본</a:t>
            </a:r>
            <a:endParaRPr lang="ko-KR" altLang="en-US" b="1">
              <a:solidFill>
                <a:srgbClr val="FF0000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E2EF08A-A968-44D6-BEDD-4836F7716F8F}"/>
              </a:ext>
            </a:extLst>
          </p:cNvPr>
          <p:cNvSpPr/>
          <p:nvPr/>
        </p:nvSpPr>
        <p:spPr>
          <a:xfrm>
            <a:off x="850600" y="5499152"/>
            <a:ext cx="43685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/>
              <a:t>결과에 대한 </a:t>
            </a:r>
            <a:r>
              <a:rPr lang="en-US" altLang="ko-KR" sz="2800" b="1">
                <a:solidFill>
                  <a:srgbClr val="FF0000"/>
                </a:solidFill>
              </a:rPr>
              <a:t>WHY</a:t>
            </a:r>
            <a:r>
              <a:rPr lang="ko-KR" altLang="en-US"/>
              <a:t>을 계속해서 물어라</a:t>
            </a:r>
            <a:endParaRPr lang="ko-KR" altLang="en-US" sz="1200"/>
          </a:p>
        </p:txBody>
      </p:sp>
    </p:spTree>
    <p:extLst>
      <p:ext uri="{BB962C8B-B14F-4D97-AF65-F5344CB8AC3E}">
        <p14:creationId xmlns:p14="http://schemas.microsoft.com/office/powerpoint/2010/main" val="30452103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19698FF-41D3-4767-AF57-F62915668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181" y="752519"/>
            <a:ext cx="4185638" cy="41856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F964F13-5AE8-4071-A213-89ACBF2FEDB1}"/>
              </a:ext>
            </a:extLst>
          </p:cNvPr>
          <p:cNvSpPr txBox="1"/>
          <p:nvPr/>
        </p:nvSpPr>
        <p:spPr>
          <a:xfrm>
            <a:off x="4281240" y="1396623"/>
            <a:ext cx="3629520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/>
              <a:t>Q&amp;A</a:t>
            </a:r>
            <a:endParaRPr lang="ko-KR" altLang="en-US" sz="11500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A2D827-B4DF-47DE-8F16-3E9D2418AAC1}"/>
              </a:ext>
            </a:extLst>
          </p:cNvPr>
          <p:cNvSpPr txBox="1"/>
          <p:nvPr/>
        </p:nvSpPr>
        <p:spPr>
          <a:xfrm>
            <a:off x="2036083" y="4814170"/>
            <a:ext cx="65700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/>
              <a:t>허재혁 이메일 </a:t>
            </a:r>
            <a:r>
              <a:rPr lang="en-US" altLang="ko-KR" sz="2800" b="1"/>
              <a:t>: </a:t>
            </a:r>
            <a:r>
              <a:rPr lang="en-US" altLang="ko-KR" sz="2800">
                <a:hlinkClick r:id="rId3"/>
              </a:rPr>
              <a:t>wogur379@gmail.com</a:t>
            </a:r>
            <a:r>
              <a:rPr lang="en-US" altLang="ko-KR" sz="2800"/>
              <a:t> </a:t>
            </a:r>
            <a:endParaRPr lang="ko-KR" altLang="en-US" sz="2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4D5675-CD7E-4E20-BDFD-1B4B2A58D47E}"/>
              </a:ext>
            </a:extLst>
          </p:cNvPr>
          <p:cNvSpPr txBox="1"/>
          <p:nvPr/>
        </p:nvSpPr>
        <p:spPr>
          <a:xfrm>
            <a:off x="2036083" y="5996153"/>
            <a:ext cx="8267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/>
              <a:t>DNA blog </a:t>
            </a:r>
            <a:r>
              <a:rPr lang="en-US" altLang="ko-KR" sz="2800"/>
              <a:t>: </a:t>
            </a:r>
            <a:r>
              <a:rPr lang="en-US" altLang="ko-KR" sz="2800">
                <a:hlinkClick r:id="rId4"/>
              </a:rPr>
              <a:t>https://datanetworkanalysis.github.io/</a:t>
            </a:r>
            <a:endParaRPr lang="ko-KR" altLang="en-US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9C8211-FFC2-43B8-BF93-AA8CD7F209BA}"/>
              </a:ext>
            </a:extLst>
          </p:cNvPr>
          <p:cNvSpPr txBox="1"/>
          <p:nvPr/>
        </p:nvSpPr>
        <p:spPr>
          <a:xfrm>
            <a:off x="2036083" y="5392303"/>
            <a:ext cx="5931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t"/>
            <a:r>
              <a:rPr lang="en-US" altLang="ko-KR" sz="2800" b="1"/>
              <a:t>DNA </a:t>
            </a:r>
            <a:r>
              <a:rPr lang="en-US" altLang="ko-KR" sz="2800"/>
              <a:t>: </a:t>
            </a:r>
            <a:r>
              <a:rPr lang="en-US" altLang="ko-KR" sz="2800" u="sng">
                <a:hlinkClick r:id="rId5" tooltip="http://bit.ly/DNA_homepage"/>
              </a:rPr>
              <a:t>http://bit.ly/DNA_homepage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8666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Introduction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소개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01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CD46702-6059-46E1-B272-FA9EDCB4984F}"/>
              </a:ext>
            </a:extLst>
          </p:cNvPr>
          <p:cNvSpPr txBox="1"/>
          <p:nvPr/>
        </p:nvSpPr>
        <p:spPr>
          <a:xfrm>
            <a:off x="1352326" y="179259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학교생활</a:t>
            </a:r>
            <a:endParaRPr lang="en-US" altLang="ko-KR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C6A780-FE3B-4C1A-B611-409C068798FF}"/>
              </a:ext>
            </a:extLst>
          </p:cNvPr>
          <p:cNvSpPr txBox="1"/>
          <p:nvPr/>
        </p:nvSpPr>
        <p:spPr>
          <a:xfrm>
            <a:off x="8827837" y="1792599"/>
            <a:ext cx="110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졸업학점</a:t>
            </a:r>
            <a:endParaRPr lang="en-US" altLang="ko-KR" b="1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AF6514-3D04-4A0F-BA95-30BDF45895D0}"/>
              </a:ext>
            </a:extLst>
          </p:cNvPr>
          <p:cNvSpPr txBox="1"/>
          <p:nvPr/>
        </p:nvSpPr>
        <p:spPr>
          <a:xfrm>
            <a:off x="1362658" y="451145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경력</a:t>
            </a:r>
            <a:endParaRPr lang="en-US" altLang="ko-KR" b="1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E4038FF-8D20-475F-ACA0-7FC846E7F81A}"/>
              </a:ext>
            </a:extLst>
          </p:cNvPr>
          <p:cNvSpPr/>
          <p:nvPr/>
        </p:nvSpPr>
        <p:spPr>
          <a:xfrm>
            <a:off x="1343025" y="2116136"/>
            <a:ext cx="7475511" cy="21162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/>
              <a:t>2013.3 ~ 2019.8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통계정보학과</a:t>
            </a:r>
            <a:r>
              <a:rPr lang="ko-KR" altLang="en-US"/>
              <a:t> 졸업</a:t>
            </a:r>
            <a:endParaRPr lang="en-US" altLang="ko-KR"/>
          </a:p>
          <a:p>
            <a:pPr>
              <a:lnSpc>
                <a:spcPct val="150000"/>
              </a:lnSpc>
            </a:pPr>
            <a:r>
              <a:rPr lang="en-US" altLang="ko-KR"/>
              <a:t>	</a:t>
            </a:r>
            <a:r>
              <a:rPr lang="ko-KR" altLang="en-US"/>
              <a:t>통계정보학과 </a:t>
            </a:r>
            <a:r>
              <a:rPr lang="en-US" altLang="ko-KR"/>
              <a:t>&gt; 2016 </a:t>
            </a:r>
            <a:r>
              <a:rPr lang="ko-KR" altLang="en-US"/>
              <a:t>응용통계학과 </a:t>
            </a:r>
            <a:r>
              <a:rPr lang="en-US" altLang="ko-KR"/>
              <a:t>&gt; 2018 </a:t>
            </a:r>
            <a:r>
              <a:rPr lang="ko-KR" altLang="en-US"/>
              <a:t>데이터과학부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/>
              <a:t>2016.8~2017.12 </a:t>
            </a:r>
            <a:r>
              <a:rPr lang="ko-KR" altLang="en-US"/>
              <a:t>튜터링 프로그램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튜터 활동</a:t>
            </a:r>
            <a:endParaRPr lang="en-US" altLang="ko-KR" b="1">
              <a:solidFill>
                <a:schemeClr val="accent5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/>
              <a:t>2016.8~2018.8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통계조사연구소</a:t>
            </a:r>
            <a:endParaRPr lang="en-US" altLang="ko-KR" b="1">
              <a:solidFill>
                <a:schemeClr val="accent5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/>
              <a:t>2017.9~2017.12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데이터분석동아리</a:t>
            </a:r>
            <a:endParaRPr lang="en-US" altLang="ko-KR" b="1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D01F6D9-CE3A-4ED4-9CA6-94697046F430}"/>
              </a:ext>
            </a:extLst>
          </p:cNvPr>
          <p:cNvSpPr/>
          <p:nvPr/>
        </p:nvSpPr>
        <p:spPr>
          <a:xfrm>
            <a:off x="8827837" y="2161931"/>
            <a:ext cx="26319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b="1">
                <a:solidFill>
                  <a:schemeClr val="accent5">
                    <a:lumMod val="50000"/>
                  </a:schemeClr>
                </a:solidFill>
              </a:rPr>
              <a:t>4.18</a:t>
            </a:r>
            <a:r>
              <a:rPr lang="en-US" altLang="ko-KR"/>
              <a:t> / 4.5 (</a:t>
            </a:r>
            <a:r>
              <a:rPr lang="ko-KR" altLang="en-US"/>
              <a:t>전체평점</a:t>
            </a:r>
            <a:r>
              <a:rPr lang="en-US" altLang="ko-KR"/>
              <a:t>)</a:t>
            </a:r>
          </a:p>
          <a:p>
            <a:pPr marL="285750" indent="-285750">
              <a:buFontTx/>
              <a:buChar char="-"/>
            </a:pPr>
            <a:r>
              <a:rPr lang="en-US" altLang="ko-KR" b="1">
                <a:solidFill>
                  <a:schemeClr val="accent5">
                    <a:lumMod val="50000"/>
                  </a:schemeClr>
                </a:solidFill>
              </a:rPr>
              <a:t>4.43</a:t>
            </a:r>
            <a:r>
              <a:rPr lang="en-US" altLang="ko-KR"/>
              <a:t> / 4.5 (</a:t>
            </a:r>
            <a:r>
              <a:rPr lang="ko-KR" altLang="en-US"/>
              <a:t>전공평점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63837F-C7C0-467A-9C53-58A8CBF88690}"/>
              </a:ext>
            </a:extLst>
          </p:cNvPr>
          <p:cNvSpPr/>
          <p:nvPr/>
        </p:nvSpPr>
        <p:spPr>
          <a:xfrm>
            <a:off x="1343025" y="4880783"/>
            <a:ext cx="6096000" cy="86979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/>
              <a:t>2018.7~2019.6 </a:t>
            </a:r>
            <a:r>
              <a:rPr lang="ko-KR" altLang="en-US"/>
              <a:t>분당서울대병원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인공지능 연구원</a:t>
            </a:r>
            <a:endParaRPr lang="en-US" altLang="ko-KR" b="1">
              <a:solidFill>
                <a:schemeClr val="accent5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/>
              <a:t>2019.6~2019.9 </a:t>
            </a:r>
            <a:r>
              <a:rPr lang="ko-KR" altLang="en-US"/>
              <a:t>데이콘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데이터 사이언티스트</a:t>
            </a:r>
            <a:endParaRPr lang="en-US" altLang="ko-KR" b="1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5F707E-5018-4256-91DA-9EE06ADDA56B}"/>
              </a:ext>
            </a:extLst>
          </p:cNvPr>
          <p:cNvSpPr/>
          <p:nvPr/>
        </p:nvSpPr>
        <p:spPr>
          <a:xfrm>
            <a:off x="1362658" y="1107427"/>
            <a:ext cx="31021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제</a:t>
            </a:r>
            <a:r>
              <a:rPr lang="en-US" altLang="ko-KR" b="1"/>
              <a:t> </a:t>
            </a:r>
            <a:r>
              <a:rPr lang="ko-KR" altLang="en-US" b="1"/>
              <a:t>이름은 </a:t>
            </a:r>
            <a:r>
              <a:rPr lang="ko-KR" altLang="en-US" sz="2800" b="1"/>
              <a:t>허재혁</a:t>
            </a:r>
            <a:r>
              <a:rPr lang="ko-KR" altLang="en-US" b="1"/>
              <a:t>입니다</a:t>
            </a:r>
            <a:r>
              <a:rPr lang="en-US" altLang="ko-KR" b="1"/>
              <a:t>.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23626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Introduction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소개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01</a:t>
              </a: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1F7DE0-9A32-492E-8A33-9F983D10E7F6}"/>
              </a:ext>
            </a:extLst>
          </p:cNvPr>
          <p:cNvSpPr/>
          <p:nvPr/>
        </p:nvSpPr>
        <p:spPr>
          <a:xfrm>
            <a:off x="541270" y="3105834"/>
            <a:ext cx="5069116" cy="11289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/>
              <a:t>소년</a:t>
            </a:r>
            <a:r>
              <a:rPr lang="ko-KR" altLang="en-US" sz="2400"/>
              <a:t>이 잘못하면 </a:t>
            </a:r>
            <a:r>
              <a:rPr lang="ko-KR" altLang="en-US" sz="2400" b="1"/>
              <a:t>소년원</a:t>
            </a:r>
            <a:r>
              <a:rPr lang="ko-KR" altLang="en-US" sz="2400"/>
              <a:t>을 가고 </a:t>
            </a:r>
            <a:endParaRPr lang="en-US" altLang="ko-KR" sz="2400"/>
          </a:p>
          <a:p>
            <a:pPr algn="ctr">
              <a:lnSpc>
                <a:spcPct val="150000"/>
              </a:lnSpc>
            </a:pPr>
            <a:r>
              <a:rPr lang="ko-KR" altLang="en-US" sz="2400" b="1"/>
              <a:t>대학생</a:t>
            </a:r>
            <a:r>
              <a:rPr lang="ko-KR" altLang="en-US" sz="2400"/>
              <a:t>이 잘못하면 </a:t>
            </a:r>
            <a:r>
              <a:rPr lang="ko-KR" altLang="en-US" sz="2400" b="1"/>
              <a:t>대학원</a:t>
            </a:r>
            <a:r>
              <a:rPr lang="ko-KR" altLang="en-US" sz="2400"/>
              <a:t>간다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954A586-03DF-4489-B9FD-3BFB86B40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82790"/>
            <a:ext cx="5198960" cy="519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933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BDDCD73-3BE2-4D2E-85A5-A33693D6D3D6}"/>
              </a:ext>
            </a:extLst>
          </p:cNvPr>
          <p:cNvSpPr/>
          <p:nvPr/>
        </p:nvSpPr>
        <p:spPr>
          <a:xfrm>
            <a:off x="1362658" y="1215913"/>
            <a:ext cx="19880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데이터 과학이란</a:t>
            </a:r>
            <a:r>
              <a:rPr lang="en-US" altLang="ko-KR" b="1"/>
              <a:t>?</a:t>
            </a:r>
            <a:endParaRPr lang="ko-KR" altLang="en-US" b="1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3E7789-BA4C-4800-AA49-97E9FD40B2A8}"/>
              </a:ext>
            </a:extLst>
          </p:cNvPr>
          <p:cNvSpPr/>
          <p:nvPr/>
        </p:nvSpPr>
        <p:spPr>
          <a:xfrm>
            <a:off x="2491263" y="3171599"/>
            <a:ext cx="72094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/>
              <a:t>수많은 데이터 속에서 숨겨진 </a:t>
            </a:r>
            <a:r>
              <a:rPr lang="ko-KR" altLang="en-US" sz="2800" b="1">
                <a:solidFill>
                  <a:schemeClr val="accent5">
                    <a:lumMod val="50000"/>
                  </a:schemeClr>
                </a:solidFill>
              </a:rPr>
              <a:t>가치</a:t>
            </a:r>
            <a:r>
              <a:rPr lang="en-US" altLang="ko-KR" sz="2800" b="1">
                <a:solidFill>
                  <a:schemeClr val="accent5">
                    <a:lumMod val="50000"/>
                  </a:schemeClr>
                </a:solidFill>
              </a:rPr>
              <a:t>(value)</a:t>
            </a:r>
            <a:r>
              <a:rPr lang="ko-KR" altLang="en-US" sz="2000"/>
              <a:t>를 발견하는 것</a:t>
            </a:r>
            <a:endParaRPr lang="ko-KR" altLang="en-US" sz="280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5C3A4D0-A813-4412-A0EF-C12C02D59A33}"/>
              </a:ext>
            </a:extLst>
          </p:cNvPr>
          <p:cNvSpPr/>
          <p:nvPr/>
        </p:nvSpPr>
        <p:spPr>
          <a:xfrm>
            <a:off x="6628696" y="3867477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b="1">
                <a:solidFill>
                  <a:schemeClr val="accent5">
                    <a:lumMod val="50000"/>
                  </a:schemeClr>
                </a:solidFill>
              </a:rPr>
              <a:t>돈</a:t>
            </a:r>
            <a:endParaRPr lang="ko-KR" altLang="en-US" sz="280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A05CE08-C5A5-4E47-85B9-9EBA0FAFF822}"/>
              </a:ext>
            </a:extLst>
          </p:cNvPr>
          <p:cNvSpPr/>
          <p:nvPr/>
        </p:nvSpPr>
        <p:spPr>
          <a:xfrm>
            <a:off x="6449161" y="4528687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b="1">
                <a:solidFill>
                  <a:schemeClr val="accent5">
                    <a:lumMod val="50000"/>
                  </a:schemeClr>
                </a:solidFill>
              </a:rPr>
              <a:t>재미</a:t>
            </a:r>
            <a:endParaRPr lang="ko-KR" altLang="en-US" sz="280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21EB800-6C0A-4D58-8BF3-01B7A92219AE}"/>
              </a:ext>
            </a:extLst>
          </p:cNvPr>
          <p:cNvSpPr/>
          <p:nvPr/>
        </p:nvSpPr>
        <p:spPr>
          <a:xfrm>
            <a:off x="6449161" y="2475721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b="1">
                <a:solidFill>
                  <a:schemeClr val="accent5">
                    <a:lumMod val="50000"/>
                  </a:schemeClr>
                </a:solidFill>
              </a:rPr>
              <a:t>생명</a:t>
            </a:r>
            <a:endParaRPr lang="ko-KR" altLang="en-US" sz="280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03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0F21F82-11C1-4611-B16F-38E34CCAC0D3}"/>
              </a:ext>
            </a:extLst>
          </p:cNvPr>
          <p:cNvSpPr/>
          <p:nvPr/>
        </p:nvSpPr>
        <p:spPr>
          <a:xfrm>
            <a:off x="1362658" y="1215913"/>
            <a:ext cx="3430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산업에서의 데이터 과학</a:t>
            </a:r>
          </a:p>
        </p:txBody>
      </p:sp>
      <p:pic>
        <p:nvPicPr>
          <p:cNvPr id="7170" name="Picture 2" descr="medical icon에 대한 이미지 검색결과">
            <a:extLst>
              <a:ext uri="{FF2B5EF4-FFF2-40B4-BE49-F238E27FC236}">
                <a16:creationId xmlns:a16="http://schemas.microsoft.com/office/drawing/2014/main" id="{30106DD4-602C-4332-BAC3-BBB6CAE7F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752" y="2936109"/>
            <a:ext cx="1808844" cy="181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financial icon에 대한 이미지 검색결과">
            <a:extLst>
              <a:ext uri="{FF2B5EF4-FFF2-40B4-BE49-F238E27FC236}">
                <a16:creationId xmlns:a16="http://schemas.microsoft.com/office/drawing/2014/main" id="{79B726E6-DF49-4A3B-A570-7175B855F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596" y="3039256"/>
            <a:ext cx="1612232" cy="1612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2" name="Picture 14" descr="관련 이미지">
            <a:extLst>
              <a:ext uri="{FF2B5EF4-FFF2-40B4-BE49-F238E27FC236}">
                <a16:creationId xmlns:a16="http://schemas.microsoft.com/office/drawing/2014/main" id="{BE6BDB80-E726-4485-BE7A-1013527D17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550" y="3039256"/>
            <a:ext cx="1635486" cy="163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90" name="Picture 22" descr="game icon에 대한 이미지 검색결과">
            <a:extLst>
              <a:ext uri="{FF2B5EF4-FFF2-40B4-BE49-F238E27FC236}">
                <a16:creationId xmlns:a16="http://schemas.microsoft.com/office/drawing/2014/main" id="{997FFC68-5134-4D9B-85EE-8D064D576C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18"/>
          <a:stretch/>
        </p:blipFill>
        <p:spPr bwMode="auto">
          <a:xfrm>
            <a:off x="5709043" y="2578807"/>
            <a:ext cx="2476500" cy="2367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94" name="Picture 26" descr="mobility icon에 대한 이미지 검색결과">
            <a:extLst>
              <a:ext uri="{FF2B5EF4-FFF2-40B4-BE49-F238E27FC236}">
                <a16:creationId xmlns:a16="http://schemas.microsoft.com/office/drawing/2014/main" id="{7BAA01FB-D8C3-42AB-8710-EF09070DE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808" y="2910843"/>
            <a:ext cx="2973610" cy="1635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98" name="Picture 30" descr="관련 이미지">
            <a:extLst>
              <a:ext uri="{FF2B5EF4-FFF2-40B4-BE49-F238E27FC236}">
                <a16:creationId xmlns:a16="http://schemas.microsoft.com/office/drawing/2014/main" id="{7F86A71A-0CF0-4827-B008-9D0E38B9FC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218"/>
          <a:stretch/>
        </p:blipFill>
        <p:spPr bwMode="auto">
          <a:xfrm>
            <a:off x="10075415" y="2910843"/>
            <a:ext cx="1781948" cy="1703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1DDEFA-FFD1-44AA-AB8E-699E988E1D0B}"/>
              </a:ext>
            </a:extLst>
          </p:cNvPr>
          <p:cNvSpPr txBox="1"/>
          <p:nvPr/>
        </p:nvSpPr>
        <p:spPr>
          <a:xfrm>
            <a:off x="1192865" y="228483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의료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36E280-505D-4D02-83AF-B5816ECB9D3C}"/>
              </a:ext>
            </a:extLst>
          </p:cNvPr>
          <p:cNvSpPr txBox="1"/>
          <p:nvPr/>
        </p:nvSpPr>
        <p:spPr>
          <a:xfrm>
            <a:off x="2883533" y="226933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금융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913E2F-F736-4186-86A6-0CECB82F9955}"/>
              </a:ext>
            </a:extLst>
          </p:cNvPr>
          <p:cNvSpPr txBox="1"/>
          <p:nvPr/>
        </p:nvSpPr>
        <p:spPr>
          <a:xfrm>
            <a:off x="4488908" y="226933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스포츠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9D04A03-DE85-4EB4-9364-71442F181AFE}"/>
              </a:ext>
            </a:extLst>
          </p:cNvPr>
          <p:cNvSpPr txBox="1"/>
          <p:nvPr/>
        </p:nvSpPr>
        <p:spPr>
          <a:xfrm>
            <a:off x="6624127" y="226933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게임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5EFA2CC-405B-4A27-A476-B99A95A8239B}"/>
              </a:ext>
            </a:extLst>
          </p:cNvPr>
          <p:cNvSpPr txBox="1"/>
          <p:nvPr/>
        </p:nvSpPr>
        <p:spPr>
          <a:xfrm>
            <a:off x="8335603" y="226933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모빌리티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F1D2E39-BCE0-4B76-94E1-CF3ED71DFB6C}"/>
              </a:ext>
            </a:extLst>
          </p:cNvPr>
          <p:cNvSpPr txBox="1"/>
          <p:nvPr/>
        </p:nvSpPr>
        <p:spPr>
          <a:xfrm>
            <a:off x="10643223" y="226933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보안</a:t>
            </a:r>
          </a:p>
        </p:txBody>
      </p:sp>
    </p:spTree>
    <p:extLst>
      <p:ext uri="{BB962C8B-B14F-4D97-AF65-F5344CB8AC3E}">
        <p14:creationId xmlns:p14="http://schemas.microsoft.com/office/powerpoint/2010/main" val="1770581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BDDCD73-3BE2-4D2E-85A5-A33693D6D3D6}"/>
              </a:ext>
            </a:extLst>
          </p:cNvPr>
          <p:cNvSpPr/>
          <p:nvPr/>
        </p:nvSpPr>
        <p:spPr>
          <a:xfrm>
            <a:off x="1362658" y="1215913"/>
            <a:ext cx="41520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산업에서의 데이터 과학 </a:t>
            </a:r>
            <a:r>
              <a:rPr lang="en-US" altLang="ko-KR" b="1"/>
              <a:t>-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의료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75466F4-1011-4842-8E38-867A11130D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671"/>
          <a:stretch/>
        </p:blipFill>
        <p:spPr>
          <a:xfrm>
            <a:off x="5295419" y="1854583"/>
            <a:ext cx="6849680" cy="430986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5F779B36-60A1-4819-8016-48133367EC0E}"/>
              </a:ext>
            </a:extLst>
          </p:cNvPr>
          <p:cNvSpPr/>
          <p:nvPr/>
        </p:nvSpPr>
        <p:spPr>
          <a:xfrm>
            <a:off x="8910652" y="6550223"/>
            <a:ext cx="32813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/>
              <a:t>Source:</a:t>
            </a:r>
            <a:r>
              <a:rPr lang="ko-KR" altLang="en-US" sz="1400"/>
              <a:t> </a:t>
            </a:r>
            <a:r>
              <a:rPr lang="en-US" altLang="ko-KR" sz="1400">
                <a:hlinkClick r:id="rId4"/>
              </a:rPr>
              <a:t>https://www.vuno.co/products</a:t>
            </a:r>
            <a:endParaRPr lang="ko-KR" altLang="en-US" sz="1400"/>
          </a:p>
        </p:txBody>
      </p:sp>
      <p:pic>
        <p:nvPicPr>
          <p:cNvPr id="16" name="Picture 2" descr="medical icon에 대한 이미지 검색결과">
            <a:extLst>
              <a:ext uri="{FF2B5EF4-FFF2-40B4-BE49-F238E27FC236}">
                <a16:creationId xmlns:a16="http://schemas.microsoft.com/office/drawing/2014/main" id="{8593C548-5952-4C41-95CC-CC45A5509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25" y="1671638"/>
            <a:ext cx="769490" cy="773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financial icon에 대한 이미지 검색결과">
            <a:extLst>
              <a:ext uri="{FF2B5EF4-FFF2-40B4-BE49-F238E27FC236}">
                <a16:creationId xmlns:a16="http://schemas.microsoft.com/office/drawing/2014/main" id="{0ABC6043-DC3F-4C58-98BB-EA81C641A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46" y="2385828"/>
            <a:ext cx="827844" cy="827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관련 이미지">
            <a:extLst>
              <a:ext uri="{FF2B5EF4-FFF2-40B4-BE49-F238E27FC236}">
                <a16:creationId xmlns:a16="http://schemas.microsoft.com/office/drawing/2014/main" id="{1D20CF3C-AC93-4338-8627-60EC8C03B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66" y="3304016"/>
            <a:ext cx="705500" cy="70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2" descr="game icon에 대한 이미지 검색결과">
            <a:extLst>
              <a:ext uri="{FF2B5EF4-FFF2-40B4-BE49-F238E27FC236}">
                <a16:creationId xmlns:a16="http://schemas.microsoft.com/office/drawing/2014/main" id="{05E10044-2B33-442E-B91E-CE7871880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18"/>
          <a:stretch/>
        </p:blipFill>
        <p:spPr bwMode="auto">
          <a:xfrm>
            <a:off x="238247" y="3997258"/>
            <a:ext cx="869138" cy="830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6" descr="mobility icon에 대한 이미지 검색결과">
            <a:extLst>
              <a:ext uri="{FF2B5EF4-FFF2-40B4-BE49-F238E27FC236}">
                <a16:creationId xmlns:a16="http://schemas.microsoft.com/office/drawing/2014/main" id="{BD1324C5-BBDB-4931-8AEA-9A12476F9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2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1" y="4746479"/>
            <a:ext cx="1296124" cy="71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30" descr="관련 이미지">
            <a:extLst>
              <a:ext uri="{FF2B5EF4-FFF2-40B4-BE49-F238E27FC236}">
                <a16:creationId xmlns:a16="http://schemas.microsoft.com/office/drawing/2014/main" id="{41FCEB3A-C319-4665-8549-806723A96A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218"/>
          <a:stretch/>
        </p:blipFill>
        <p:spPr bwMode="auto">
          <a:xfrm>
            <a:off x="283946" y="5627820"/>
            <a:ext cx="788538" cy="75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7DA55B-9DDB-4BDF-B26A-998076F20C3A}"/>
              </a:ext>
            </a:extLst>
          </p:cNvPr>
          <p:cNvSpPr txBox="1"/>
          <p:nvPr/>
        </p:nvSpPr>
        <p:spPr>
          <a:xfrm>
            <a:off x="1751308" y="2231756"/>
            <a:ext cx="3223959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뇌졸중 진단 위험도 예측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뇌종양 진단 자동화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심장 분할 자동화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/>
              <a:t>Chest X-ray Segmentation</a:t>
            </a:r>
          </a:p>
        </p:txBody>
      </p:sp>
    </p:spTree>
    <p:extLst>
      <p:ext uri="{BB962C8B-B14F-4D97-AF65-F5344CB8AC3E}">
        <p14:creationId xmlns:p14="http://schemas.microsoft.com/office/powerpoint/2010/main" val="2509912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BDDCD73-3BE2-4D2E-85A5-A33693D6D3D6}"/>
              </a:ext>
            </a:extLst>
          </p:cNvPr>
          <p:cNvSpPr/>
          <p:nvPr/>
        </p:nvSpPr>
        <p:spPr>
          <a:xfrm>
            <a:off x="1362658" y="1215913"/>
            <a:ext cx="41520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산업에서의 데이터 과학</a:t>
            </a:r>
            <a:r>
              <a:rPr lang="en-US" altLang="ko-KR" b="1"/>
              <a:t> -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금융</a:t>
            </a:r>
            <a:endParaRPr lang="ko-KR" altLang="en-US" b="1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E03E83-9F1B-40B9-94C1-DCCF5605D11A}"/>
              </a:ext>
            </a:extLst>
          </p:cNvPr>
          <p:cNvSpPr/>
          <p:nvPr/>
        </p:nvSpPr>
        <p:spPr>
          <a:xfrm>
            <a:off x="4582224" y="6550223"/>
            <a:ext cx="76097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/>
              <a:t>Source:</a:t>
            </a:r>
            <a:r>
              <a:rPr lang="ko-KR" altLang="en-US" sz="1400"/>
              <a:t> </a:t>
            </a:r>
            <a:r>
              <a:rPr lang="en-US" altLang="ko-KR" sz="1400">
                <a:hlinkClick r:id="rId3"/>
              </a:rPr>
              <a:t>https://www.simplekpi.com/KPI-Dashboard-Examples/Financial-Dashboard-Example</a:t>
            </a:r>
            <a:endParaRPr lang="ko-KR" altLang="en-US" sz="1400"/>
          </a:p>
        </p:txBody>
      </p:sp>
      <p:pic>
        <p:nvPicPr>
          <p:cNvPr id="12" name="Picture 2" descr="medical icon에 대한 이미지 검색결과">
            <a:extLst>
              <a:ext uri="{FF2B5EF4-FFF2-40B4-BE49-F238E27FC236}">
                <a16:creationId xmlns:a16="http://schemas.microsoft.com/office/drawing/2014/main" id="{6B95229F-AAF5-403F-BEA8-89A0CDD66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25" y="1671638"/>
            <a:ext cx="769490" cy="773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financial icon에 대한 이미지 검색결과">
            <a:extLst>
              <a:ext uri="{FF2B5EF4-FFF2-40B4-BE49-F238E27FC236}">
                <a16:creationId xmlns:a16="http://schemas.microsoft.com/office/drawing/2014/main" id="{DF53238A-C666-406B-9750-32B05D04D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46" y="2385828"/>
            <a:ext cx="827844" cy="827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관련 이미지">
            <a:extLst>
              <a:ext uri="{FF2B5EF4-FFF2-40B4-BE49-F238E27FC236}">
                <a16:creationId xmlns:a16="http://schemas.microsoft.com/office/drawing/2014/main" id="{A6B3D4F5-C07F-4BF6-A213-02F46B689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66" y="3304016"/>
            <a:ext cx="705500" cy="70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2" descr="game icon에 대한 이미지 검색결과">
            <a:extLst>
              <a:ext uri="{FF2B5EF4-FFF2-40B4-BE49-F238E27FC236}">
                <a16:creationId xmlns:a16="http://schemas.microsoft.com/office/drawing/2014/main" id="{614C9227-3FB7-476E-A8CC-05411D08B2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18"/>
          <a:stretch/>
        </p:blipFill>
        <p:spPr bwMode="auto">
          <a:xfrm>
            <a:off x="238247" y="3997258"/>
            <a:ext cx="869138" cy="830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6" descr="mobility icon에 대한 이미지 검색결과">
            <a:extLst>
              <a:ext uri="{FF2B5EF4-FFF2-40B4-BE49-F238E27FC236}">
                <a16:creationId xmlns:a16="http://schemas.microsoft.com/office/drawing/2014/main" id="{7DBD79B5-912D-4A62-87F8-C8043D3C3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2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1" y="4746479"/>
            <a:ext cx="1296124" cy="71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30" descr="관련 이미지">
            <a:extLst>
              <a:ext uri="{FF2B5EF4-FFF2-40B4-BE49-F238E27FC236}">
                <a16:creationId xmlns:a16="http://schemas.microsoft.com/office/drawing/2014/main" id="{481884C0-7995-4938-88E1-AC1FE31180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218"/>
          <a:stretch/>
        </p:blipFill>
        <p:spPr bwMode="auto">
          <a:xfrm>
            <a:off x="283946" y="5627820"/>
            <a:ext cx="788538" cy="75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financial dashboard에 대한 이미지 검색결과">
            <a:extLst>
              <a:ext uri="{FF2B5EF4-FFF2-40B4-BE49-F238E27FC236}">
                <a16:creationId xmlns:a16="http://schemas.microsoft.com/office/drawing/2014/main" id="{0D38468A-7B2D-41B3-8CB7-951E01307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320" y="1854583"/>
            <a:ext cx="6811884" cy="4309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7934D76-AFBF-47FE-88F1-17A1AE4DA370}"/>
              </a:ext>
            </a:extLst>
          </p:cNvPr>
          <p:cNvSpPr txBox="1"/>
          <p:nvPr/>
        </p:nvSpPr>
        <p:spPr>
          <a:xfrm>
            <a:off x="1751308" y="2231756"/>
            <a:ext cx="3175869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개인 금융스타일 대시보드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보험사기 탐지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주식 예측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대출 연체 예측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54660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4ECA57D-5D61-4877-9CE0-E80570ED7667}"/>
              </a:ext>
            </a:extLst>
          </p:cNvPr>
          <p:cNvGrpSpPr/>
          <p:nvPr/>
        </p:nvGrpSpPr>
        <p:grpSpPr>
          <a:xfrm>
            <a:off x="338543" y="351793"/>
            <a:ext cx="3049953" cy="830997"/>
            <a:chOff x="1278201" y="946588"/>
            <a:chExt cx="3049953" cy="83099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4911A9-86A9-4DC6-B6C9-4200467C2E0B}"/>
                </a:ext>
              </a:extLst>
            </p:cNvPr>
            <p:cNvSpPr txBox="1"/>
            <p:nvPr/>
          </p:nvSpPr>
          <p:spPr>
            <a:xfrm>
              <a:off x="2120166" y="1085088"/>
              <a:ext cx="22079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2">
                      <a:lumMod val="50000"/>
                    </a:schemeClr>
                  </a:solidFill>
                </a:rPr>
                <a:t>Data Science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F2874F2-2152-4BE0-BCB1-88902E7A9C93}"/>
                </a:ext>
              </a:extLst>
            </p:cNvPr>
            <p:cNvSpPr txBox="1"/>
            <p:nvPr/>
          </p:nvSpPr>
          <p:spPr>
            <a:xfrm>
              <a:off x="2120167" y="1344096"/>
              <a:ext cx="2207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solidFill>
                    <a:schemeClr val="accent4"/>
                  </a:solidFill>
                </a:rPr>
                <a:t>데이터 과학</a:t>
              </a:r>
              <a:endParaRPr lang="en-US" altLang="ko-KR" b="1" dirty="0">
                <a:solidFill>
                  <a:schemeClr val="accent4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D2E1C6-D877-4611-A392-E8846D7DC491}"/>
                </a:ext>
              </a:extLst>
            </p:cNvPr>
            <p:cNvSpPr txBox="1"/>
            <p:nvPr/>
          </p:nvSpPr>
          <p:spPr>
            <a:xfrm>
              <a:off x="1278201" y="946588"/>
              <a:ext cx="10241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BDDCD73-3BE2-4D2E-85A5-A33693D6D3D6}"/>
              </a:ext>
            </a:extLst>
          </p:cNvPr>
          <p:cNvSpPr/>
          <p:nvPr/>
        </p:nvSpPr>
        <p:spPr>
          <a:xfrm>
            <a:off x="1362658" y="1215913"/>
            <a:ext cx="4382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/>
              <a:t>다양한 산업에서의 데이터 과학</a:t>
            </a:r>
            <a:r>
              <a:rPr lang="en-US" altLang="ko-KR" b="1"/>
              <a:t> - </a:t>
            </a:r>
            <a:r>
              <a:rPr lang="ko-KR" altLang="en-US" b="1">
                <a:solidFill>
                  <a:schemeClr val="accent5">
                    <a:lumMod val="50000"/>
                  </a:schemeClr>
                </a:solidFill>
              </a:rPr>
              <a:t>스포츠</a:t>
            </a:r>
            <a:endParaRPr lang="ko-KR" altLang="en-US" b="1"/>
          </a:p>
        </p:txBody>
      </p:sp>
      <p:pic>
        <p:nvPicPr>
          <p:cNvPr id="12" name="Picture 2" descr="medical icon에 대한 이미지 검색결과">
            <a:extLst>
              <a:ext uri="{FF2B5EF4-FFF2-40B4-BE49-F238E27FC236}">
                <a16:creationId xmlns:a16="http://schemas.microsoft.com/office/drawing/2014/main" id="{FC38D6A7-E619-47BB-A68F-C5492BFF3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25" y="1671638"/>
            <a:ext cx="769490" cy="773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financial icon에 대한 이미지 검색결과">
            <a:extLst>
              <a:ext uri="{FF2B5EF4-FFF2-40B4-BE49-F238E27FC236}">
                <a16:creationId xmlns:a16="http://schemas.microsoft.com/office/drawing/2014/main" id="{9CC0A1E3-19E1-4025-81CA-E2929DB9A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46" y="2385828"/>
            <a:ext cx="827844" cy="827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관련 이미지">
            <a:extLst>
              <a:ext uri="{FF2B5EF4-FFF2-40B4-BE49-F238E27FC236}">
                <a16:creationId xmlns:a16="http://schemas.microsoft.com/office/drawing/2014/main" id="{5E9D7AF0-8D9A-47C2-9021-CE4CA0544B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66" y="3304016"/>
            <a:ext cx="705500" cy="70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2" descr="game icon에 대한 이미지 검색결과">
            <a:extLst>
              <a:ext uri="{FF2B5EF4-FFF2-40B4-BE49-F238E27FC236}">
                <a16:creationId xmlns:a16="http://schemas.microsoft.com/office/drawing/2014/main" id="{CECA7432-AD9D-4ECE-B98E-2A46DD409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18"/>
          <a:stretch/>
        </p:blipFill>
        <p:spPr bwMode="auto">
          <a:xfrm>
            <a:off x="238247" y="3997258"/>
            <a:ext cx="869138" cy="830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6" descr="mobility icon에 대한 이미지 검색결과">
            <a:extLst>
              <a:ext uri="{FF2B5EF4-FFF2-40B4-BE49-F238E27FC236}">
                <a16:creationId xmlns:a16="http://schemas.microsoft.com/office/drawing/2014/main" id="{30C184B6-A0F7-46A0-99DC-C0F22D4DF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2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1" y="4746479"/>
            <a:ext cx="1296124" cy="71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30" descr="관련 이미지">
            <a:extLst>
              <a:ext uri="{FF2B5EF4-FFF2-40B4-BE49-F238E27FC236}">
                <a16:creationId xmlns:a16="http://schemas.microsoft.com/office/drawing/2014/main" id="{41C86A5B-C874-4C7C-97C0-8E7EC5EE9D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218"/>
          <a:stretch/>
        </p:blipFill>
        <p:spPr bwMode="auto">
          <a:xfrm>
            <a:off x="283946" y="5627820"/>
            <a:ext cx="788538" cy="75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머니볼에 대한 이미지 검색결과">
            <a:extLst>
              <a:ext uri="{FF2B5EF4-FFF2-40B4-BE49-F238E27FC236}">
                <a16:creationId xmlns:a16="http://schemas.microsoft.com/office/drawing/2014/main" id="{803E0AB3-9E2F-4CCA-992E-8600E8EB1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7010" y="1854583"/>
            <a:ext cx="6855194" cy="4309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CC635C9-F744-4FBD-BC52-6DC0FCD14DBE}"/>
              </a:ext>
            </a:extLst>
          </p:cNvPr>
          <p:cNvSpPr txBox="1"/>
          <p:nvPr/>
        </p:nvSpPr>
        <p:spPr>
          <a:xfrm>
            <a:off x="1751308" y="2231756"/>
            <a:ext cx="2945037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타자 타율 예측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투수 투구 예측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승패 예측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/>
              <a:t>선수별 컨디션 대시보드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3769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609</Words>
  <Application>Microsoft Office PowerPoint</Application>
  <PresentationFormat>와이드스크린</PresentationFormat>
  <Paragraphs>217</Paragraphs>
  <Slides>24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Heo Jaehyuk</dc:creator>
  <cp:lastModifiedBy>Heo Jaehyuk</cp:lastModifiedBy>
  <cp:revision>162</cp:revision>
  <dcterms:created xsi:type="dcterms:W3CDTF">2019-09-25T13:17:41Z</dcterms:created>
  <dcterms:modified xsi:type="dcterms:W3CDTF">2019-12-15T08:00:52Z</dcterms:modified>
</cp:coreProperties>
</file>

<file path=docProps/thumbnail.jpeg>
</file>